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68" r:id="rId2"/>
    <p:sldId id="256" r:id="rId3"/>
    <p:sldId id="272" r:id="rId4"/>
    <p:sldId id="271" r:id="rId5"/>
    <p:sldId id="269" r:id="rId6"/>
    <p:sldId id="257" r:id="rId7"/>
    <p:sldId id="258" r:id="rId8"/>
    <p:sldId id="259" r:id="rId9"/>
    <p:sldId id="260" r:id="rId10"/>
    <p:sldId id="261" r:id="rId11"/>
    <p:sldId id="274" r:id="rId12"/>
    <p:sldId id="262" r:id="rId13"/>
    <p:sldId id="263" r:id="rId14"/>
    <p:sldId id="264" r:id="rId15"/>
    <p:sldId id="265" r:id="rId16"/>
    <p:sldId id="266" r:id="rId17"/>
    <p:sldId id="278" r:id="rId18"/>
    <p:sldId id="267" r:id="rId19"/>
    <p:sldId id="270" r:id="rId20"/>
    <p:sldId id="275" r:id="rId21"/>
    <p:sldId id="276" r:id="rId22"/>
    <p:sldId id="277" r:id="rId23"/>
    <p:sldId id="273" r:id="rId24"/>
  </p:sldIdLst>
  <p:sldSz cx="14630400" cy="8229600"/>
  <p:notesSz cx="8229600" cy="14630400"/>
  <p:embeddedFontLst>
    <p:embeddedFont>
      <p:font typeface="Alice" panose="020B0604020202020204" charset="0"/>
      <p:regular r:id="rId26"/>
    </p:embeddedFont>
    <p:embeddedFont>
      <p:font typeface="Lora" pitchFamily="2" charset="-94"/>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4" d="100"/>
          <a:sy n="74" d="100"/>
        </p:scale>
        <p:origin x="800"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059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FCC63-55A1-8CCE-ECB1-246FB55846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56B97C-E9B1-FD57-784D-ACE7F8D71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18688-B57D-7CCD-9E00-67AAED2433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A643B1-C8CB-E25C-C4DB-F6C3BBED97E8}"/>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839898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4B5FD-6726-7608-791A-55F5F934FF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FF4610-AB97-26E1-4D55-4DF31F389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D6EDBC-C9E0-95E1-D38B-C378588E28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69B3A0-EC5F-C14C-0AB7-0F002BEBFDCF}"/>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59177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54372-F842-B513-703A-252A31138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1983B-84E3-1907-8011-D3DDD4890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7ACA2-B9EB-34B7-4605-FCE3EB86A9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83A145-F8A6-BBCB-0111-C3FA3634852F}"/>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505434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C2273-71B9-5460-FC75-18D64DBDE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44C147-8B89-B34E-55F8-F696A11DAC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9A65E-9A5F-44CE-8177-1C9E34EDEB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2772C2-03C9-B344-709D-F5E29F81B240}"/>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47093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A9B8B-9EBB-FC68-A0AD-D9EEA0FF9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1EB47-2E9C-C9BE-9F5C-5639E5C73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B45B1F-B39C-8AEA-87D1-10856DD44C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2A3AC0-C478-ECA8-7E91-83EDBAB6CF86}"/>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673564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41576-6342-7DA0-54CA-677A0F8496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7317A-6266-B026-775E-113CCE8BF6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2D8EC-7A11-5D5E-EE0B-9D49E03D93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5DC7AD-34C0-2584-A8DF-760259FADF41}"/>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92910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6083E-C9CE-6CEB-2EE4-51CFE3E87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D84B7-9D40-810F-27B1-1B42BE855C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12982A-1BC6-E5AB-F2C6-B09486CEFE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63A39E-498F-9CEC-4DDA-FBF926BEE3F1}"/>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849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D56C9-FFC3-12BD-779A-246FF3E539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705B7-2012-1E43-07BD-61A6EE7FC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21A24-1A88-2886-FF95-A37321E82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F3C5C9-8277-0AD9-5EA7-05E34D9571C5}"/>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56772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3C1B8-E80F-89D7-8783-FAF593E6C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C961E5-9089-F11E-9FAD-51A8A8E3A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6D355-ECDA-FEDC-2A77-D7408611CC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DE7112-DCAB-BD0A-E6C5-5326C608263F}"/>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88113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7" y="7749540"/>
            <a:ext cx="1722604"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6D475-464F-4231-B3DE-4488C47248A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1418BB7-CBD1-E5C5-9CCE-6920AD505E7E}"/>
              </a:ext>
            </a:extLst>
          </p:cNvPr>
          <p:cNvSpPr/>
          <p:nvPr/>
        </p:nvSpPr>
        <p:spPr>
          <a:xfrm>
            <a:off x="921488" y="368597"/>
            <a:ext cx="13375759" cy="2421039"/>
          </a:xfrm>
          <a:prstGeom prst="rect">
            <a:avLst/>
          </a:prstGeom>
          <a:noFill/>
          <a:ln/>
        </p:spPr>
        <p:txBody>
          <a:bodyPr wrap="none" lIns="0" tIns="0" rIns="0" bIns="0" rtlCol="0" anchor="t"/>
          <a:lstStyle/>
          <a:p>
            <a:pPr>
              <a:lnSpc>
                <a:spcPts val="5550"/>
              </a:lnSpc>
            </a:pPr>
            <a:r>
              <a:rPr lang="en-US" sz="2800" b="1" dirty="0">
                <a:solidFill>
                  <a:srgbClr val="FF0000"/>
                </a:solidFill>
              </a:rPr>
              <a:t>Exploratory Data Analysis - MATH485 Term Project</a:t>
            </a:r>
            <a:br>
              <a:rPr lang="tr-TR" sz="2800" dirty="0"/>
            </a:br>
            <a:r>
              <a:rPr lang="en-US" sz="2800" i="1" dirty="0"/>
              <a:t>The Anatomy of AI Perception: A Statistical Journey Through Youth’s Dance with Technology</a:t>
            </a:r>
            <a:br>
              <a:rPr lang="tr-TR" sz="2800" i="1" dirty="0"/>
            </a:br>
            <a:r>
              <a:rPr lang="tr-TR" sz="2800" i="1" dirty="0"/>
              <a:t>Y</a:t>
            </a:r>
            <a:r>
              <a:rPr lang="en-US" sz="2800" i="1" dirty="0"/>
              <a:t>apay </a:t>
            </a:r>
            <a:r>
              <a:rPr lang="en-US" sz="2800" i="1" dirty="0" err="1"/>
              <a:t>Zekâ</a:t>
            </a:r>
            <a:r>
              <a:rPr lang="en-US" sz="2800" i="1" dirty="0"/>
              <a:t> </a:t>
            </a:r>
            <a:r>
              <a:rPr lang="en-US" sz="2800" i="1" dirty="0" err="1"/>
              <a:t>Algısının</a:t>
            </a:r>
            <a:r>
              <a:rPr lang="en-US" sz="2800" i="1" dirty="0"/>
              <a:t> </a:t>
            </a:r>
            <a:r>
              <a:rPr lang="en-US" sz="2800" i="1" dirty="0" err="1"/>
              <a:t>Anatomisi</a:t>
            </a:r>
            <a:r>
              <a:rPr lang="en-US" sz="2800" i="1" dirty="0"/>
              <a:t>: Gençliğin </a:t>
            </a:r>
            <a:r>
              <a:rPr lang="en-US" sz="2800" i="1" dirty="0" err="1"/>
              <a:t>Teknolojiyle</a:t>
            </a:r>
            <a:r>
              <a:rPr lang="en-US" sz="2800" i="1" dirty="0"/>
              <a:t> </a:t>
            </a:r>
            <a:r>
              <a:rPr lang="en-US" sz="2800" i="1" dirty="0" err="1"/>
              <a:t>Dansı</a:t>
            </a:r>
            <a:r>
              <a:rPr lang="en-US" sz="2800" i="1" dirty="0"/>
              <a:t> </a:t>
            </a:r>
            <a:r>
              <a:rPr lang="en-US" sz="2800" i="1" dirty="0" err="1"/>
              <a:t>ile</a:t>
            </a:r>
            <a:r>
              <a:rPr lang="en-US" sz="2800" i="1" dirty="0"/>
              <a:t> </a:t>
            </a:r>
            <a:r>
              <a:rPr lang="en-US" sz="2800" i="1" dirty="0" err="1"/>
              <a:t>İstatistiksel</a:t>
            </a:r>
            <a:r>
              <a:rPr lang="en-US" sz="2800" i="1" dirty="0"/>
              <a:t> Bir </a:t>
            </a:r>
            <a:r>
              <a:rPr lang="en-US" sz="2800" i="1" dirty="0" err="1"/>
              <a:t>Yolculuk</a:t>
            </a:r>
            <a:endParaRPr lang="en-US" sz="2800" i="1" dirty="0"/>
          </a:p>
        </p:txBody>
      </p:sp>
      <p:sp>
        <p:nvSpPr>
          <p:cNvPr id="3" name="Text 1">
            <a:extLst>
              <a:ext uri="{FF2B5EF4-FFF2-40B4-BE49-F238E27FC236}">
                <a16:creationId xmlns:a16="http://schemas.microsoft.com/office/drawing/2014/main" id="{89CB6767-16EB-C773-1403-2DC149230151}"/>
              </a:ext>
            </a:extLst>
          </p:cNvPr>
          <p:cNvSpPr/>
          <p:nvPr/>
        </p:nvSpPr>
        <p:spPr>
          <a:xfrm>
            <a:off x="793790" y="3356610"/>
            <a:ext cx="2835235" cy="354330"/>
          </a:xfrm>
          <a:prstGeom prst="rect">
            <a:avLst/>
          </a:prstGeom>
          <a:noFill/>
          <a:ln/>
        </p:spPr>
        <p:txBody>
          <a:bodyPr wrap="none" lIns="0" tIns="0" rIns="0" bIns="0" rtlCol="0" anchor="t"/>
          <a:lstStyle/>
          <a:p>
            <a:pPr>
              <a:lnSpc>
                <a:spcPts val="2750"/>
              </a:lnSpc>
            </a:pPr>
            <a:r>
              <a:rPr lang="tr-TR" sz="2200" dirty="0"/>
              <a:t>Mehmet Arda Uçar</a:t>
            </a:r>
            <a:br>
              <a:rPr lang="tr-TR" sz="2200" dirty="0"/>
            </a:br>
            <a:r>
              <a:rPr lang="tr-TR" sz="2200" dirty="0"/>
              <a:t>20210602211</a:t>
            </a:r>
            <a:endParaRPr lang="en-US" sz="2200" dirty="0"/>
          </a:p>
        </p:txBody>
      </p:sp>
      <p:sp>
        <p:nvSpPr>
          <p:cNvPr id="4" name="Text 2">
            <a:extLst>
              <a:ext uri="{FF2B5EF4-FFF2-40B4-BE49-F238E27FC236}">
                <a16:creationId xmlns:a16="http://schemas.microsoft.com/office/drawing/2014/main" id="{4C4A5308-5A48-2857-7046-FD3DC4B04167}"/>
              </a:ext>
            </a:extLst>
          </p:cNvPr>
          <p:cNvSpPr/>
          <p:nvPr/>
        </p:nvSpPr>
        <p:spPr>
          <a:xfrm>
            <a:off x="793790" y="3937754"/>
            <a:ext cx="6244709" cy="725805"/>
          </a:xfrm>
          <a:prstGeom prst="rect">
            <a:avLst/>
          </a:prstGeom>
          <a:noFill/>
          <a:ln/>
        </p:spPr>
        <p:txBody>
          <a:bodyPr wrap="square" lIns="0" tIns="0" rIns="0" bIns="0" rtlCol="0" anchor="t"/>
          <a:lstStyle/>
          <a:p>
            <a:pPr>
              <a:lnSpc>
                <a:spcPts val="2850"/>
              </a:lnSpc>
            </a:pPr>
            <a:endParaRPr lang="en-US" sz="1750" dirty="0"/>
          </a:p>
        </p:txBody>
      </p:sp>
      <p:sp>
        <p:nvSpPr>
          <p:cNvPr id="6" name="Text 4">
            <a:extLst>
              <a:ext uri="{FF2B5EF4-FFF2-40B4-BE49-F238E27FC236}">
                <a16:creationId xmlns:a16="http://schemas.microsoft.com/office/drawing/2014/main" id="{65C0D499-28CD-7A71-C972-934A51110E87}"/>
              </a:ext>
            </a:extLst>
          </p:cNvPr>
          <p:cNvSpPr/>
          <p:nvPr/>
        </p:nvSpPr>
        <p:spPr>
          <a:xfrm>
            <a:off x="7599523" y="3937756"/>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7" name="Text 5">
            <a:extLst>
              <a:ext uri="{FF2B5EF4-FFF2-40B4-BE49-F238E27FC236}">
                <a16:creationId xmlns:a16="http://schemas.microsoft.com/office/drawing/2014/main" id="{979D21F8-BC34-10BC-27AA-38446CC7510E}"/>
              </a:ext>
            </a:extLst>
          </p:cNvPr>
          <p:cNvSpPr/>
          <p:nvPr/>
        </p:nvSpPr>
        <p:spPr>
          <a:xfrm>
            <a:off x="7599523" y="4379954"/>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8" name="Text 6">
            <a:extLst>
              <a:ext uri="{FF2B5EF4-FFF2-40B4-BE49-F238E27FC236}">
                <a16:creationId xmlns:a16="http://schemas.microsoft.com/office/drawing/2014/main" id="{C1509E82-3D96-045B-4CDA-D4A840847110}"/>
              </a:ext>
            </a:extLst>
          </p:cNvPr>
          <p:cNvSpPr/>
          <p:nvPr/>
        </p:nvSpPr>
        <p:spPr>
          <a:xfrm>
            <a:off x="7599523" y="4822152"/>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9" name="Text 7">
            <a:extLst>
              <a:ext uri="{FF2B5EF4-FFF2-40B4-BE49-F238E27FC236}">
                <a16:creationId xmlns:a16="http://schemas.microsoft.com/office/drawing/2014/main" id="{C163EAAD-466A-74F8-0C10-39D67D123662}"/>
              </a:ext>
            </a:extLst>
          </p:cNvPr>
          <p:cNvSpPr/>
          <p:nvPr/>
        </p:nvSpPr>
        <p:spPr>
          <a:xfrm>
            <a:off x="7599523" y="5264350"/>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0" name="Text 8">
            <a:extLst>
              <a:ext uri="{FF2B5EF4-FFF2-40B4-BE49-F238E27FC236}">
                <a16:creationId xmlns:a16="http://schemas.microsoft.com/office/drawing/2014/main" id="{92C49531-9F9C-05D0-23E5-2244736A64C0}"/>
              </a:ext>
            </a:extLst>
          </p:cNvPr>
          <p:cNvSpPr/>
          <p:nvPr/>
        </p:nvSpPr>
        <p:spPr>
          <a:xfrm>
            <a:off x="7599523" y="5706549"/>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pic>
        <p:nvPicPr>
          <p:cNvPr id="12" name="Resim 11" descr="yazı tipi, grafik, logo, daire içeren bir resim&#10;&#10;Yapay zeka tarafından oluşturulan içerik yanlış olabilir.">
            <a:extLst>
              <a:ext uri="{FF2B5EF4-FFF2-40B4-BE49-F238E27FC236}">
                <a16:creationId xmlns:a16="http://schemas.microsoft.com/office/drawing/2014/main" id="{B61E71A5-7A64-33B9-E773-DE0C52C78D63}"/>
              </a:ext>
            </a:extLst>
          </p:cNvPr>
          <p:cNvPicPr>
            <a:picLocks noChangeAspect="1"/>
          </p:cNvPicPr>
          <p:nvPr/>
        </p:nvPicPr>
        <p:blipFill>
          <a:blip r:embed="rId3"/>
          <a:stretch>
            <a:fillRect/>
          </a:stretch>
        </p:blipFill>
        <p:spPr>
          <a:xfrm>
            <a:off x="5648326" y="2924175"/>
            <a:ext cx="6244709" cy="4460506"/>
          </a:xfrm>
          <a:prstGeom prst="rect">
            <a:avLst/>
          </a:prstGeom>
        </p:spPr>
      </p:pic>
    </p:spTree>
    <p:extLst>
      <p:ext uri="{BB962C8B-B14F-4D97-AF65-F5344CB8AC3E}">
        <p14:creationId xmlns:p14="http://schemas.microsoft.com/office/powerpoint/2010/main" val="1557211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280192" y="1352074"/>
            <a:ext cx="7556421" cy="1417558"/>
          </a:xfrm>
          <a:prstGeom prst="rect">
            <a:avLst/>
          </a:prstGeom>
          <a:noFill/>
          <a:ln/>
        </p:spPr>
        <p:txBody>
          <a:bodyPr wrap="square" lIns="0" tIns="0" rIns="0" bIns="0" rtlCol="0" anchor="t"/>
          <a:lstStyle/>
          <a:p>
            <a:pPr>
              <a:lnSpc>
                <a:spcPts val="5550"/>
              </a:lnSpc>
            </a:pPr>
            <a:r>
              <a:rPr lang="en-US" sz="4800" dirty="0"/>
              <a:t>Developed R Shiny Application</a:t>
            </a:r>
            <a:endParaRPr lang="en-US" sz="4450" dirty="0"/>
          </a:p>
        </p:txBody>
      </p:sp>
      <p:sp>
        <p:nvSpPr>
          <p:cNvPr id="4" name="Shape 1"/>
          <p:cNvSpPr/>
          <p:nvPr/>
        </p:nvSpPr>
        <p:spPr>
          <a:xfrm>
            <a:off x="6280190" y="3109793"/>
            <a:ext cx="510302" cy="510302"/>
          </a:xfrm>
          <a:prstGeom prst="roundRect">
            <a:avLst>
              <a:gd name="adj" fmla="val 6667"/>
            </a:avLst>
          </a:prstGeom>
          <a:solidFill>
            <a:srgbClr val="F0EDE6"/>
          </a:solidFill>
          <a:ln/>
        </p:spPr>
        <p:txBody>
          <a:bodyPr/>
          <a:lstStyle/>
          <a:p>
            <a:endParaRPr lang="en-US"/>
          </a:p>
        </p:txBody>
      </p:sp>
      <p:sp>
        <p:nvSpPr>
          <p:cNvPr id="5" name="Text 2"/>
          <p:cNvSpPr/>
          <p:nvPr/>
        </p:nvSpPr>
        <p:spPr>
          <a:xfrm>
            <a:off x="7017308" y="3187660"/>
            <a:ext cx="2835235" cy="354330"/>
          </a:xfrm>
          <a:prstGeom prst="rect">
            <a:avLst/>
          </a:prstGeom>
          <a:noFill/>
          <a:ln/>
        </p:spPr>
        <p:txBody>
          <a:bodyPr wrap="none" lIns="0" tIns="0" rIns="0" bIns="0" rtlCol="0" anchor="t"/>
          <a:lstStyle/>
          <a:p>
            <a:pPr>
              <a:lnSpc>
                <a:spcPts val="2750"/>
              </a:lnSpc>
            </a:pPr>
            <a:r>
              <a:rPr lang="en-US" sz="2400" dirty="0"/>
              <a:t>User Input</a:t>
            </a:r>
            <a:endParaRPr lang="en-US" sz="2200" dirty="0"/>
          </a:p>
        </p:txBody>
      </p:sp>
      <p:sp>
        <p:nvSpPr>
          <p:cNvPr id="6" name="Text 3"/>
          <p:cNvSpPr/>
          <p:nvPr/>
        </p:nvSpPr>
        <p:spPr>
          <a:xfrm>
            <a:off x="7017306" y="3678079"/>
            <a:ext cx="2899410" cy="1451610"/>
          </a:xfrm>
          <a:prstGeom prst="rect">
            <a:avLst/>
          </a:prstGeom>
          <a:noFill/>
          <a:ln/>
        </p:spPr>
        <p:txBody>
          <a:bodyPr wrap="square" lIns="0" tIns="0" rIns="0" bIns="0" rtlCol="0" anchor="t"/>
          <a:lstStyle/>
          <a:p>
            <a:pPr>
              <a:lnSpc>
                <a:spcPts val="2850"/>
              </a:lnSpc>
            </a:pPr>
            <a:r>
              <a:rPr lang="en-US" sz="1600" dirty="0"/>
              <a:t>Inputs such as interest in technology, social media usage, and AI usage frequency can be entered.</a:t>
            </a:r>
            <a:endParaRPr lang="en-US" sz="1750" dirty="0"/>
          </a:p>
        </p:txBody>
      </p:sp>
      <p:sp>
        <p:nvSpPr>
          <p:cNvPr id="7" name="Shape 4"/>
          <p:cNvSpPr/>
          <p:nvPr/>
        </p:nvSpPr>
        <p:spPr>
          <a:xfrm>
            <a:off x="10200203" y="3109793"/>
            <a:ext cx="510302" cy="510302"/>
          </a:xfrm>
          <a:prstGeom prst="roundRect">
            <a:avLst>
              <a:gd name="adj" fmla="val 6667"/>
            </a:avLst>
          </a:prstGeom>
          <a:solidFill>
            <a:srgbClr val="F0EDE6"/>
          </a:solidFill>
          <a:ln/>
        </p:spPr>
        <p:txBody>
          <a:bodyPr/>
          <a:lstStyle/>
          <a:p>
            <a:endParaRPr lang="en-US"/>
          </a:p>
        </p:txBody>
      </p:sp>
      <p:sp>
        <p:nvSpPr>
          <p:cNvPr id="8" name="Text 5"/>
          <p:cNvSpPr/>
          <p:nvPr/>
        </p:nvSpPr>
        <p:spPr>
          <a:xfrm>
            <a:off x="10937319" y="3187660"/>
            <a:ext cx="2899410" cy="708660"/>
          </a:xfrm>
          <a:prstGeom prst="rect">
            <a:avLst/>
          </a:prstGeom>
          <a:noFill/>
          <a:ln/>
        </p:spPr>
        <p:txBody>
          <a:bodyPr wrap="square" lIns="0" tIns="0" rIns="0" bIns="0" rtlCol="0" anchor="t"/>
          <a:lstStyle/>
          <a:p>
            <a:pPr>
              <a:lnSpc>
                <a:spcPts val="2750"/>
              </a:lnSpc>
            </a:pPr>
            <a:r>
              <a:rPr lang="en-US" sz="2400" dirty="0"/>
              <a:t>Real-Time Visualization</a:t>
            </a:r>
            <a:endParaRPr lang="en-US" sz="2200" dirty="0"/>
          </a:p>
        </p:txBody>
      </p:sp>
      <p:sp>
        <p:nvSpPr>
          <p:cNvPr id="9" name="Text 6"/>
          <p:cNvSpPr/>
          <p:nvPr/>
        </p:nvSpPr>
        <p:spPr>
          <a:xfrm>
            <a:off x="10937319" y="4032409"/>
            <a:ext cx="2899410" cy="1088708"/>
          </a:xfrm>
          <a:prstGeom prst="rect">
            <a:avLst/>
          </a:prstGeom>
          <a:noFill/>
          <a:ln/>
        </p:spPr>
        <p:txBody>
          <a:bodyPr wrap="square" lIns="0" tIns="0" rIns="0" bIns="0" rtlCol="0" anchor="t"/>
          <a:lstStyle/>
          <a:p>
            <a:pPr>
              <a:lnSpc>
                <a:spcPts val="2850"/>
              </a:lnSpc>
            </a:pPr>
            <a:r>
              <a:rPr lang="en-US" sz="1600" dirty="0"/>
              <a:t>Data analysis is performed dynamically using histograms, boxplots, and scatter plots.</a:t>
            </a:r>
            <a:endParaRPr lang="en-US" sz="1750" dirty="0"/>
          </a:p>
        </p:txBody>
      </p:sp>
      <p:sp>
        <p:nvSpPr>
          <p:cNvPr id="10" name="Shape 7"/>
          <p:cNvSpPr/>
          <p:nvPr/>
        </p:nvSpPr>
        <p:spPr>
          <a:xfrm>
            <a:off x="6280190" y="5583317"/>
            <a:ext cx="510302" cy="510302"/>
          </a:xfrm>
          <a:prstGeom prst="roundRect">
            <a:avLst>
              <a:gd name="adj" fmla="val 6667"/>
            </a:avLst>
          </a:prstGeom>
          <a:solidFill>
            <a:srgbClr val="F0EDE6"/>
          </a:solidFill>
          <a:ln/>
        </p:spPr>
        <p:txBody>
          <a:bodyPr/>
          <a:lstStyle/>
          <a:p>
            <a:endParaRPr lang="en-US"/>
          </a:p>
        </p:txBody>
      </p:sp>
      <p:sp>
        <p:nvSpPr>
          <p:cNvPr id="11" name="Text 8"/>
          <p:cNvSpPr/>
          <p:nvPr/>
        </p:nvSpPr>
        <p:spPr>
          <a:xfrm>
            <a:off x="7017308" y="5661184"/>
            <a:ext cx="2835235" cy="354330"/>
          </a:xfrm>
          <a:prstGeom prst="rect">
            <a:avLst/>
          </a:prstGeom>
          <a:noFill/>
          <a:ln/>
        </p:spPr>
        <p:txBody>
          <a:bodyPr wrap="none" lIns="0" tIns="0" rIns="0" bIns="0" rtlCol="0" anchor="t"/>
          <a:lstStyle/>
          <a:p>
            <a:pPr>
              <a:lnSpc>
                <a:spcPts val="2750"/>
              </a:lnSpc>
            </a:pPr>
            <a:r>
              <a:rPr lang="en-US" sz="2400" dirty="0"/>
              <a:t>Statistical Results</a:t>
            </a:r>
            <a:endParaRPr lang="en-US" sz="2200" dirty="0"/>
          </a:p>
        </p:txBody>
      </p:sp>
      <p:sp>
        <p:nvSpPr>
          <p:cNvPr id="12" name="Text 9"/>
          <p:cNvSpPr/>
          <p:nvPr/>
        </p:nvSpPr>
        <p:spPr>
          <a:xfrm>
            <a:off x="7017308" y="6151604"/>
            <a:ext cx="6819305" cy="725805"/>
          </a:xfrm>
          <a:prstGeom prst="rect">
            <a:avLst/>
          </a:prstGeom>
          <a:noFill/>
          <a:ln/>
        </p:spPr>
        <p:txBody>
          <a:bodyPr wrap="square" lIns="0" tIns="0" rIns="0" bIns="0" rtlCol="0" anchor="t"/>
          <a:lstStyle/>
          <a:p>
            <a:pPr>
              <a:lnSpc>
                <a:spcPts val="2850"/>
              </a:lnSpc>
            </a:pPr>
            <a:r>
              <a:rPr lang="en-US" sz="1600" dirty="0"/>
              <a:t>Test results are presented and interpreted in a user-friendly format.</a:t>
            </a:r>
            <a:endParaRPr lang="en-US" sz="1750" dirty="0"/>
          </a:p>
        </p:txBody>
      </p:sp>
      <p:pic>
        <p:nvPicPr>
          <p:cNvPr id="14" name="Resim 13" descr="metin, ekran görüntüsü, diyagram, paralel içeren bir resim&#10;&#10;Yapay zeka tarafından oluşturulan içerik yanlış olabilir.">
            <a:extLst>
              <a:ext uri="{FF2B5EF4-FFF2-40B4-BE49-F238E27FC236}">
                <a16:creationId xmlns:a16="http://schemas.microsoft.com/office/drawing/2014/main" id="{3FB0B1F9-5EDC-D662-7DF3-D00F2D62D025}"/>
              </a:ext>
            </a:extLst>
          </p:cNvPr>
          <p:cNvPicPr>
            <a:picLocks noChangeAspect="1"/>
          </p:cNvPicPr>
          <p:nvPr/>
        </p:nvPicPr>
        <p:blipFill>
          <a:blip r:embed="rId3"/>
          <a:stretch>
            <a:fillRect/>
          </a:stretch>
        </p:blipFill>
        <p:spPr>
          <a:xfrm>
            <a:off x="50240" y="99237"/>
            <a:ext cx="6088290" cy="7924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B29B6-42C1-545D-52D6-A249E56348D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8EA81BD-DC38-F998-EFC2-BC278CB47435}"/>
              </a:ext>
            </a:extLst>
          </p:cNvPr>
          <p:cNvSpPr/>
          <p:nvPr/>
        </p:nvSpPr>
        <p:spPr>
          <a:xfrm>
            <a:off x="793790" y="2080855"/>
            <a:ext cx="5670590" cy="708779"/>
          </a:xfrm>
          <a:prstGeom prst="rect">
            <a:avLst/>
          </a:prstGeom>
          <a:noFill/>
          <a:ln/>
        </p:spPr>
        <p:txBody>
          <a:bodyPr wrap="none" lIns="0" tIns="0" rIns="0" bIns="0" rtlCol="0" anchor="t"/>
          <a:lstStyle/>
          <a:p>
            <a:pPr>
              <a:lnSpc>
                <a:spcPts val="5550"/>
              </a:lnSpc>
            </a:pPr>
            <a:endParaRPr lang="en-US" sz="4450" dirty="0"/>
          </a:p>
        </p:txBody>
      </p:sp>
      <p:sp>
        <p:nvSpPr>
          <p:cNvPr id="3" name="Text 1">
            <a:extLst>
              <a:ext uri="{FF2B5EF4-FFF2-40B4-BE49-F238E27FC236}">
                <a16:creationId xmlns:a16="http://schemas.microsoft.com/office/drawing/2014/main" id="{1C8178E8-CBC1-D393-072D-EB8F67432BBB}"/>
              </a:ext>
            </a:extLst>
          </p:cNvPr>
          <p:cNvSpPr/>
          <p:nvPr/>
        </p:nvSpPr>
        <p:spPr>
          <a:xfrm>
            <a:off x="793790" y="3356610"/>
            <a:ext cx="2835235" cy="354330"/>
          </a:xfrm>
          <a:prstGeom prst="rect">
            <a:avLst/>
          </a:prstGeom>
          <a:noFill/>
          <a:ln/>
        </p:spPr>
        <p:txBody>
          <a:bodyPr wrap="none" lIns="0" tIns="0" rIns="0" bIns="0" rtlCol="0" anchor="t"/>
          <a:lstStyle/>
          <a:p>
            <a:pPr>
              <a:lnSpc>
                <a:spcPts val="2750"/>
              </a:lnSpc>
            </a:pPr>
            <a:endParaRPr lang="en-US" sz="2200" dirty="0"/>
          </a:p>
        </p:txBody>
      </p:sp>
      <p:sp>
        <p:nvSpPr>
          <p:cNvPr id="4" name="Text 2">
            <a:extLst>
              <a:ext uri="{FF2B5EF4-FFF2-40B4-BE49-F238E27FC236}">
                <a16:creationId xmlns:a16="http://schemas.microsoft.com/office/drawing/2014/main" id="{A1B3B2B4-B597-ECC5-5B6F-2C9DD1448EF5}"/>
              </a:ext>
            </a:extLst>
          </p:cNvPr>
          <p:cNvSpPr/>
          <p:nvPr/>
        </p:nvSpPr>
        <p:spPr>
          <a:xfrm>
            <a:off x="793790" y="3937754"/>
            <a:ext cx="6244709" cy="725805"/>
          </a:xfrm>
          <a:prstGeom prst="rect">
            <a:avLst/>
          </a:prstGeom>
          <a:noFill/>
          <a:ln/>
        </p:spPr>
        <p:txBody>
          <a:bodyPr wrap="square" lIns="0" tIns="0" rIns="0" bIns="0" rtlCol="0" anchor="t"/>
          <a:lstStyle/>
          <a:p>
            <a:pPr>
              <a:lnSpc>
                <a:spcPts val="2850"/>
              </a:lnSpc>
            </a:pPr>
            <a:endParaRPr lang="en-US" sz="1750" dirty="0"/>
          </a:p>
        </p:txBody>
      </p:sp>
      <p:sp>
        <p:nvSpPr>
          <p:cNvPr id="7" name="Text 5">
            <a:extLst>
              <a:ext uri="{FF2B5EF4-FFF2-40B4-BE49-F238E27FC236}">
                <a16:creationId xmlns:a16="http://schemas.microsoft.com/office/drawing/2014/main" id="{B208A2E9-A36A-FE1E-3218-8A89C41C9D2B}"/>
              </a:ext>
            </a:extLst>
          </p:cNvPr>
          <p:cNvSpPr/>
          <p:nvPr/>
        </p:nvSpPr>
        <p:spPr>
          <a:xfrm>
            <a:off x="7599523" y="4379954"/>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8" name="Text 6">
            <a:extLst>
              <a:ext uri="{FF2B5EF4-FFF2-40B4-BE49-F238E27FC236}">
                <a16:creationId xmlns:a16="http://schemas.microsoft.com/office/drawing/2014/main" id="{3980B651-AC2E-8A3B-133A-526700879AA1}"/>
              </a:ext>
            </a:extLst>
          </p:cNvPr>
          <p:cNvSpPr/>
          <p:nvPr/>
        </p:nvSpPr>
        <p:spPr>
          <a:xfrm>
            <a:off x="7599523" y="4822152"/>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9" name="Text 7">
            <a:extLst>
              <a:ext uri="{FF2B5EF4-FFF2-40B4-BE49-F238E27FC236}">
                <a16:creationId xmlns:a16="http://schemas.microsoft.com/office/drawing/2014/main" id="{AD431A9F-BBDF-0610-9BD2-0445F3A10C5A}"/>
              </a:ext>
            </a:extLst>
          </p:cNvPr>
          <p:cNvSpPr/>
          <p:nvPr/>
        </p:nvSpPr>
        <p:spPr>
          <a:xfrm>
            <a:off x="7599523" y="5264350"/>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0" name="Text 8">
            <a:extLst>
              <a:ext uri="{FF2B5EF4-FFF2-40B4-BE49-F238E27FC236}">
                <a16:creationId xmlns:a16="http://schemas.microsoft.com/office/drawing/2014/main" id="{8383762E-A5FB-6D05-E76D-3196E4BD0A78}"/>
              </a:ext>
            </a:extLst>
          </p:cNvPr>
          <p:cNvSpPr/>
          <p:nvPr/>
        </p:nvSpPr>
        <p:spPr>
          <a:xfrm>
            <a:off x="7599523" y="5706549"/>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pic>
        <p:nvPicPr>
          <p:cNvPr id="11" name="Resim 10" descr="metin, ekran görüntüsü, küçük alet, mobil telefon içeren bir resim&#10;&#10;Yapay zeka tarafından oluşturulan içerik yanlış olabilir.">
            <a:extLst>
              <a:ext uri="{FF2B5EF4-FFF2-40B4-BE49-F238E27FC236}">
                <a16:creationId xmlns:a16="http://schemas.microsoft.com/office/drawing/2014/main" id="{93AA01C0-B963-916B-5886-E48EA5248168}"/>
              </a:ext>
            </a:extLst>
          </p:cNvPr>
          <p:cNvPicPr>
            <a:picLocks noChangeAspect="1"/>
          </p:cNvPicPr>
          <p:nvPr/>
        </p:nvPicPr>
        <p:blipFill>
          <a:blip r:embed="rId3"/>
          <a:stretch>
            <a:fillRect/>
          </a:stretch>
        </p:blipFill>
        <p:spPr>
          <a:xfrm>
            <a:off x="110631" y="129658"/>
            <a:ext cx="4756337" cy="4489783"/>
          </a:xfrm>
          <a:prstGeom prst="rect">
            <a:avLst/>
          </a:prstGeom>
        </p:spPr>
      </p:pic>
      <p:pic>
        <p:nvPicPr>
          <p:cNvPr id="13" name="Resim 12" descr="metin, yazı tipi, cebir, ekran görüntüsü içeren bir resim&#10;&#10;Yapay zeka tarafından oluşturulan içerik yanlış olabilir.">
            <a:extLst>
              <a:ext uri="{FF2B5EF4-FFF2-40B4-BE49-F238E27FC236}">
                <a16:creationId xmlns:a16="http://schemas.microsoft.com/office/drawing/2014/main" id="{601F41FC-D258-639E-4D23-6F0AE4B0F927}"/>
              </a:ext>
            </a:extLst>
          </p:cNvPr>
          <p:cNvPicPr>
            <a:picLocks noChangeAspect="1"/>
          </p:cNvPicPr>
          <p:nvPr/>
        </p:nvPicPr>
        <p:blipFill>
          <a:blip r:embed="rId4"/>
          <a:stretch>
            <a:fillRect/>
          </a:stretch>
        </p:blipFill>
        <p:spPr>
          <a:xfrm>
            <a:off x="442895" y="4695996"/>
            <a:ext cx="12358706" cy="3533604"/>
          </a:xfrm>
          <a:prstGeom prst="rect">
            <a:avLst/>
          </a:prstGeom>
        </p:spPr>
      </p:pic>
      <p:pic>
        <p:nvPicPr>
          <p:cNvPr id="18" name="Resim 17" descr="metin, ekran görüntüsü, yazı tipi içeren bir resim&#10;&#10;Yapay zeka tarafından oluşturulan içerik yanlış olabilir.">
            <a:extLst>
              <a:ext uri="{FF2B5EF4-FFF2-40B4-BE49-F238E27FC236}">
                <a16:creationId xmlns:a16="http://schemas.microsoft.com/office/drawing/2014/main" id="{8035D553-E25E-71B2-8E4D-DF2115D61D12}"/>
              </a:ext>
            </a:extLst>
          </p:cNvPr>
          <p:cNvPicPr>
            <a:picLocks noChangeAspect="1"/>
          </p:cNvPicPr>
          <p:nvPr/>
        </p:nvPicPr>
        <p:blipFill>
          <a:blip r:embed="rId5"/>
          <a:stretch>
            <a:fillRect/>
          </a:stretch>
        </p:blipFill>
        <p:spPr>
          <a:xfrm>
            <a:off x="5407329" y="994120"/>
            <a:ext cx="8992855" cy="2943636"/>
          </a:xfrm>
          <a:prstGeom prst="rect">
            <a:avLst/>
          </a:prstGeom>
        </p:spPr>
      </p:pic>
    </p:spTree>
    <p:extLst>
      <p:ext uri="{BB962C8B-B14F-4D97-AF65-F5344CB8AC3E}">
        <p14:creationId xmlns:p14="http://schemas.microsoft.com/office/powerpoint/2010/main" val="3055184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93790" y="5353883"/>
            <a:ext cx="12771715" cy="708779"/>
          </a:xfrm>
          <a:prstGeom prst="rect">
            <a:avLst/>
          </a:prstGeom>
          <a:noFill/>
          <a:ln/>
        </p:spPr>
        <p:txBody>
          <a:bodyPr wrap="none" lIns="0" tIns="0" rIns="0" bIns="0" rtlCol="0" anchor="t"/>
          <a:lstStyle/>
          <a:p>
            <a:pPr>
              <a:lnSpc>
                <a:spcPts val="5550"/>
              </a:lnSpc>
            </a:pPr>
            <a:r>
              <a:rPr lang="en-US" sz="4800" dirty="0"/>
              <a:t>Sample Data Visualization: Histogram and Boxplot</a:t>
            </a:r>
            <a:endParaRPr lang="en-US" sz="4450" dirty="0"/>
          </a:p>
        </p:txBody>
      </p:sp>
      <p:sp>
        <p:nvSpPr>
          <p:cNvPr id="4" name="Text 1"/>
          <p:cNvSpPr/>
          <p:nvPr/>
        </p:nvSpPr>
        <p:spPr>
          <a:xfrm>
            <a:off x="793791" y="6402824"/>
            <a:ext cx="13042821" cy="1405862"/>
          </a:xfrm>
          <a:prstGeom prst="rect">
            <a:avLst/>
          </a:prstGeom>
          <a:noFill/>
          <a:ln/>
        </p:spPr>
        <p:txBody>
          <a:bodyPr wrap="square" lIns="0" tIns="0" rIns="0" bIns="0" rtlCol="0" anchor="t"/>
          <a:lstStyle/>
          <a:p>
            <a:pPr>
              <a:lnSpc>
                <a:spcPts val="2850"/>
              </a:lnSpc>
            </a:pPr>
            <a:r>
              <a:rPr lang="en-US" sz="2800" dirty="0"/>
              <a:t>The distribution of AI fear levels in the dataset can be observed through a histogram.</a:t>
            </a:r>
            <a:br>
              <a:rPr lang="en-US" sz="2800" dirty="0"/>
            </a:br>
            <a:r>
              <a:rPr lang="en-US" sz="2800" dirty="0"/>
              <a:t>Additionally, changes in AI fear based on gender can be visualized using boxplots.</a:t>
            </a:r>
            <a:br>
              <a:rPr lang="en-US" sz="2800" dirty="0"/>
            </a:br>
            <a:r>
              <a:rPr lang="en-US" sz="2800" dirty="0"/>
              <a:t>These charts allow for a clear understanding of differences within the distribution.</a:t>
            </a:r>
          </a:p>
        </p:txBody>
      </p:sp>
      <p:pic>
        <p:nvPicPr>
          <p:cNvPr id="6" name="Resim 5" descr="metin, ekran görüntüsü, diyagram, sayı, numara içeren bir resim&#10;&#10;Yapay zeka tarafından oluşturulan içerik yanlış olabilir.">
            <a:extLst>
              <a:ext uri="{FF2B5EF4-FFF2-40B4-BE49-F238E27FC236}">
                <a16:creationId xmlns:a16="http://schemas.microsoft.com/office/drawing/2014/main" id="{86DA7742-27E6-FF86-E2F5-1EC20246B423}"/>
              </a:ext>
            </a:extLst>
          </p:cNvPr>
          <p:cNvPicPr>
            <a:picLocks noChangeAspect="1"/>
          </p:cNvPicPr>
          <p:nvPr/>
        </p:nvPicPr>
        <p:blipFill>
          <a:blip r:embed="rId3"/>
          <a:stretch>
            <a:fillRect/>
          </a:stretch>
        </p:blipFill>
        <p:spPr>
          <a:xfrm>
            <a:off x="3203500" y="0"/>
            <a:ext cx="8223403" cy="52950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1640" y="582692"/>
            <a:ext cx="7938492" cy="430411"/>
          </a:xfrm>
          <a:prstGeom prst="rect">
            <a:avLst/>
          </a:prstGeom>
          <a:noFill/>
          <a:ln/>
        </p:spPr>
        <p:txBody>
          <a:bodyPr wrap="none" lIns="0" tIns="0" rIns="0" bIns="0" rtlCol="0" anchor="t"/>
          <a:lstStyle/>
          <a:p>
            <a:pPr>
              <a:lnSpc>
                <a:spcPts val="3350"/>
              </a:lnSpc>
            </a:pPr>
            <a:r>
              <a:rPr lang="en-US" sz="2700" dirty="0">
                <a:solidFill>
                  <a:srgbClr val="233E32"/>
                </a:solidFill>
                <a:latin typeface="Alice" pitchFamily="34" charset="0"/>
                <a:ea typeface="Alice" pitchFamily="34" charset="-122"/>
                <a:cs typeface="Alice" pitchFamily="34" charset="-120"/>
              </a:rPr>
              <a:t>Örnek Veri Görselleştirmesi: Scatter Plot ve Bar Plot</a:t>
            </a:r>
            <a:endParaRPr lang="en-US" sz="2700" dirty="0"/>
          </a:p>
        </p:txBody>
      </p:sp>
      <p:pic>
        <p:nvPicPr>
          <p:cNvPr id="3" name="Image 0" descr="preencoded.png"/>
          <p:cNvPicPr>
            <a:picLocks noChangeAspect="1"/>
          </p:cNvPicPr>
          <p:nvPr/>
        </p:nvPicPr>
        <p:blipFill>
          <a:blip r:embed="rId3"/>
          <a:stretch>
            <a:fillRect/>
          </a:stretch>
        </p:blipFill>
        <p:spPr>
          <a:xfrm>
            <a:off x="4430615" y="1357372"/>
            <a:ext cx="7378615" cy="5514856"/>
          </a:xfrm>
          <a:prstGeom prst="rect">
            <a:avLst/>
          </a:prstGeom>
        </p:spPr>
      </p:pic>
      <p:sp>
        <p:nvSpPr>
          <p:cNvPr id="4" name="Text 1"/>
          <p:cNvSpPr/>
          <p:nvPr/>
        </p:nvSpPr>
        <p:spPr>
          <a:xfrm>
            <a:off x="741640" y="7082195"/>
            <a:ext cx="6405563" cy="440769"/>
          </a:xfrm>
          <a:prstGeom prst="rect">
            <a:avLst/>
          </a:prstGeom>
          <a:noFill/>
          <a:ln/>
        </p:spPr>
        <p:txBody>
          <a:bodyPr wrap="square" lIns="0" tIns="0" rIns="0" bIns="0" rtlCol="0" anchor="t"/>
          <a:lstStyle/>
          <a:p>
            <a:pPr>
              <a:lnSpc>
                <a:spcPts val="1700"/>
              </a:lnSpc>
            </a:pPr>
            <a:r>
              <a:rPr lang="en-US" sz="1050" dirty="0">
                <a:solidFill>
                  <a:srgbClr val="2C2821"/>
                </a:solidFill>
                <a:latin typeface="Lora" pitchFamily="34" charset="0"/>
                <a:ea typeface="Lora" pitchFamily="34" charset="-122"/>
                <a:cs typeface="Lora" pitchFamily="34" charset="-120"/>
              </a:rPr>
              <a:t>Scatter plot, teknoloji ilgisi ile AI korkusu arasındaki ilişkiyi analiz etmek için kullanılmıştır. Bu sayede pozitif ya da negatif korelasyon olup olmadığı anlaşılır.</a:t>
            </a:r>
            <a:endParaRPr lang="en-US" sz="1050" dirty="0"/>
          </a:p>
        </p:txBody>
      </p:sp>
      <p:sp>
        <p:nvSpPr>
          <p:cNvPr id="5" name="Text 2"/>
          <p:cNvSpPr/>
          <p:nvPr/>
        </p:nvSpPr>
        <p:spPr>
          <a:xfrm>
            <a:off x="7490819" y="7082197"/>
            <a:ext cx="6405563" cy="440769"/>
          </a:xfrm>
          <a:prstGeom prst="rect">
            <a:avLst/>
          </a:prstGeom>
          <a:noFill/>
          <a:ln/>
        </p:spPr>
        <p:txBody>
          <a:bodyPr wrap="square" lIns="0" tIns="0" rIns="0" bIns="0" rtlCol="0" anchor="t"/>
          <a:lstStyle/>
          <a:p>
            <a:pPr>
              <a:lnSpc>
                <a:spcPts val="1700"/>
              </a:lnSpc>
            </a:pPr>
            <a:r>
              <a:rPr lang="en-US" sz="1050" dirty="0">
                <a:solidFill>
                  <a:srgbClr val="2C2821"/>
                </a:solidFill>
                <a:latin typeface="Lora" pitchFamily="34" charset="0"/>
                <a:ea typeface="Lora" pitchFamily="34" charset="-122"/>
                <a:cs typeface="Lora" pitchFamily="34" charset="-120"/>
              </a:rPr>
              <a:t>Bar plot ise haftalık AI kullanım sıklığının cinsiyete göre dağılımını göstererek demografik farklılıklar hakkında bilgi verir.</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8108992" y="806410"/>
            <a:ext cx="5727621" cy="1417558"/>
          </a:xfrm>
          <a:prstGeom prst="rect">
            <a:avLst/>
          </a:prstGeom>
          <a:noFill/>
          <a:ln/>
        </p:spPr>
        <p:txBody>
          <a:bodyPr wrap="square" lIns="0" tIns="0" rIns="0" bIns="0" rtlCol="0" anchor="t"/>
          <a:lstStyle/>
          <a:p>
            <a:pPr>
              <a:lnSpc>
                <a:spcPts val="5550"/>
              </a:lnSpc>
            </a:pPr>
            <a:r>
              <a:rPr lang="en-US" sz="4800" dirty="0"/>
              <a:t>Project Results and Interpretations</a:t>
            </a:r>
            <a:endParaRPr lang="en-US" sz="4450" dirty="0"/>
          </a:p>
        </p:txBody>
      </p:sp>
      <p:sp>
        <p:nvSpPr>
          <p:cNvPr id="4" name="Shape 1"/>
          <p:cNvSpPr/>
          <p:nvPr/>
        </p:nvSpPr>
        <p:spPr>
          <a:xfrm>
            <a:off x="8108992" y="2564130"/>
            <a:ext cx="170021" cy="708660"/>
          </a:xfrm>
          <a:prstGeom prst="roundRect">
            <a:avLst>
              <a:gd name="adj" fmla="val 20012"/>
            </a:avLst>
          </a:prstGeom>
          <a:solidFill>
            <a:srgbClr val="F0EDE6"/>
          </a:solidFill>
          <a:ln/>
        </p:spPr>
        <p:txBody>
          <a:bodyPr/>
          <a:lstStyle/>
          <a:p>
            <a:endParaRPr lang="en-US"/>
          </a:p>
        </p:txBody>
      </p:sp>
      <p:sp>
        <p:nvSpPr>
          <p:cNvPr id="5" name="Text 2"/>
          <p:cNvSpPr/>
          <p:nvPr/>
        </p:nvSpPr>
        <p:spPr>
          <a:xfrm>
            <a:off x="8619173" y="2564130"/>
            <a:ext cx="5217438" cy="708660"/>
          </a:xfrm>
          <a:prstGeom prst="rect">
            <a:avLst/>
          </a:prstGeom>
          <a:noFill/>
          <a:ln/>
        </p:spPr>
        <p:txBody>
          <a:bodyPr wrap="square" lIns="0" tIns="0" rIns="0" bIns="0" rtlCol="0" anchor="t"/>
          <a:lstStyle/>
          <a:p>
            <a:pPr>
              <a:lnSpc>
                <a:spcPts val="2750"/>
              </a:lnSpc>
            </a:pPr>
            <a:r>
              <a:rPr lang="en-US" sz="2400" dirty="0"/>
              <a:t>A negative relationship was found between AI fear and interest in technology.</a:t>
            </a:r>
            <a:endParaRPr lang="en-US" sz="2200" dirty="0"/>
          </a:p>
        </p:txBody>
      </p:sp>
      <p:sp>
        <p:nvSpPr>
          <p:cNvPr id="6" name="Shape 3"/>
          <p:cNvSpPr/>
          <p:nvPr/>
        </p:nvSpPr>
        <p:spPr>
          <a:xfrm>
            <a:off x="8449153" y="3499604"/>
            <a:ext cx="170021" cy="1062990"/>
          </a:xfrm>
          <a:prstGeom prst="roundRect">
            <a:avLst>
              <a:gd name="adj" fmla="val 20012"/>
            </a:avLst>
          </a:prstGeom>
          <a:solidFill>
            <a:srgbClr val="F0EDE6"/>
          </a:solidFill>
          <a:ln/>
        </p:spPr>
        <p:txBody>
          <a:bodyPr/>
          <a:lstStyle/>
          <a:p>
            <a:endParaRPr lang="en-US"/>
          </a:p>
        </p:txBody>
      </p:sp>
      <p:sp>
        <p:nvSpPr>
          <p:cNvPr id="7" name="Text 4"/>
          <p:cNvSpPr/>
          <p:nvPr/>
        </p:nvSpPr>
        <p:spPr>
          <a:xfrm>
            <a:off x="8959334" y="3740586"/>
            <a:ext cx="4877276" cy="822008"/>
          </a:xfrm>
          <a:prstGeom prst="rect">
            <a:avLst/>
          </a:prstGeom>
          <a:noFill/>
          <a:ln/>
        </p:spPr>
        <p:txBody>
          <a:bodyPr wrap="square" lIns="0" tIns="0" rIns="0" bIns="0" rtlCol="0" anchor="t"/>
          <a:lstStyle/>
          <a:p>
            <a:pPr>
              <a:lnSpc>
                <a:spcPts val="2750"/>
              </a:lnSpc>
            </a:pPr>
            <a:r>
              <a:rPr lang="tr-TR" sz="2400" dirty="0"/>
              <a:t>S</a:t>
            </a:r>
            <a:r>
              <a:rPr lang="en-US" sz="2400" dirty="0" err="1"/>
              <a:t>ocial</a:t>
            </a:r>
            <a:r>
              <a:rPr lang="en-US" sz="2400" dirty="0"/>
              <a:t> media usage duration does not have a significant effect on AI fear.</a:t>
            </a:r>
            <a:endParaRPr lang="en-US" sz="2200" dirty="0"/>
          </a:p>
        </p:txBody>
      </p:sp>
      <p:sp>
        <p:nvSpPr>
          <p:cNvPr id="8" name="Shape 5"/>
          <p:cNvSpPr/>
          <p:nvPr/>
        </p:nvSpPr>
        <p:spPr>
          <a:xfrm>
            <a:off x="8789434" y="4789408"/>
            <a:ext cx="170021" cy="1062990"/>
          </a:xfrm>
          <a:prstGeom prst="roundRect">
            <a:avLst>
              <a:gd name="adj" fmla="val 20012"/>
            </a:avLst>
          </a:prstGeom>
          <a:solidFill>
            <a:srgbClr val="F0EDE6"/>
          </a:solidFill>
          <a:ln/>
        </p:spPr>
        <p:txBody>
          <a:bodyPr/>
          <a:lstStyle/>
          <a:p>
            <a:endParaRPr lang="en-US"/>
          </a:p>
        </p:txBody>
      </p:sp>
      <p:sp>
        <p:nvSpPr>
          <p:cNvPr id="9" name="Text 6"/>
          <p:cNvSpPr/>
          <p:nvPr/>
        </p:nvSpPr>
        <p:spPr>
          <a:xfrm>
            <a:off x="9299615" y="4789408"/>
            <a:ext cx="4536996" cy="1062990"/>
          </a:xfrm>
          <a:prstGeom prst="rect">
            <a:avLst/>
          </a:prstGeom>
          <a:noFill/>
          <a:ln/>
        </p:spPr>
        <p:txBody>
          <a:bodyPr wrap="square" lIns="0" tIns="0" rIns="0" bIns="0" rtlCol="0" anchor="t"/>
          <a:lstStyle/>
          <a:p>
            <a:pPr>
              <a:lnSpc>
                <a:spcPts val="2750"/>
              </a:lnSpc>
            </a:pPr>
            <a:r>
              <a:rPr lang="en-US" sz="2400" dirty="0"/>
              <a:t>Gender difference emerged as an important factor in understanding AI fear.</a:t>
            </a:r>
            <a:endParaRPr lang="en-US" sz="2200" dirty="0"/>
          </a:p>
        </p:txBody>
      </p:sp>
      <p:sp>
        <p:nvSpPr>
          <p:cNvPr id="10" name="Text 7"/>
          <p:cNvSpPr/>
          <p:nvPr/>
        </p:nvSpPr>
        <p:spPr>
          <a:xfrm>
            <a:off x="8108992" y="6334363"/>
            <a:ext cx="5727621" cy="1088708"/>
          </a:xfrm>
          <a:prstGeom prst="rect">
            <a:avLst/>
          </a:prstGeom>
          <a:noFill/>
          <a:ln/>
        </p:spPr>
        <p:txBody>
          <a:bodyPr wrap="square" lIns="0" tIns="0" rIns="0" bIns="0" rtlCol="0" anchor="t"/>
          <a:lstStyle/>
          <a:p>
            <a:pPr>
              <a:lnSpc>
                <a:spcPts val="2850"/>
              </a:lnSpc>
            </a:pPr>
            <a:r>
              <a:rPr lang="en-US" sz="1600" dirty="0"/>
              <a:t>These results suggest that increasing technological interest may help reduce young people's fears toward artificial intelligence.</a:t>
            </a:r>
            <a:endParaRPr lang="en-US" sz="1750" dirty="0"/>
          </a:p>
        </p:txBody>
      </p:sp>
      <p:pic>
        <p:nvPicPr>
          <p:cNvPr id="12" name="Resim 11" descr="metin, ekran görüntüsü, diyagram, paralel içeren bir resim&#10;&#10;Yapay zeka tarafından oluşturulan içerik yanlış olabilir.">
            <a:extLst>
              <a:ext uri="{FF2B5EF4-FFF2-40B4-BE49-F238E27FC236}">
                <a16:creationId xmlns:a16="http://schemas.microsoft.com/office/drawing/2014/main" id="{82277784-4672-2365-2BAC-609D4167A7DC}"/>
              </a:ext>
            </a:extLst>
          </p:cNvPr>
          <p:cNvPicPr>
            <a:picLocks noChangeAspect="1"/>
          </p:cNvPicPr>
          <p:nvPr/>
        </p:nvPicPr>
        <p:blipFill>
          <a:blip r:embed="rId3"/>
          <a:stretch>
            <a:fillRect/>
          </a:stretch>
        </p:blipFill>
        <p:spPr>
          <a:xfrm>
            <a:off x="203508" y="186812"/>
            <a:ext cx="6930689" cy="80427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177058"/>
            <a:ext cx="7200662" cy="708779"/>
          </a:xfrm>
          <a:prstGeom prst="rect">
            <a:avLst/>
          </a:prstGeom>
          <a:noFill/>
          <a:ln/>
        </p:spPr>
        <p:txBody>
          <a:bodyPr wrap="none" lIns="0" tIns="0" rIns="0" bIns="0" rtlCol="0" anchor="t"/>
          <a:lstStyle/>
          <a:p>
            <a:pPr>
              <a:lnSpc>
                <a:spcPts val="5550"/>
              </a:lnSpc>
            </a:pPr>
            <a:r>
              <a:rPr lang="en-US" sz="4800" dirty="0"/>
              <a:t>Conclusion and Future Work</a:t>
            </a:r>
            <a:endParaRPr lang="en-US" sz="4450" dirty="0"/>
          </a:p>
        </p:txBody>
      </p:sp>
      <p:sp>
        <p:nvSpPr>
          <p:cNvPr id="3" name="Text 1"/>
          <p:cNvSpPr/>
          <p:nvPr/>
        </p:nvSpPr>
        <p:spPr>
          <a:xfrm>
            <a:off x="793790" y="3452813"/>
            <a:ext cx="3697486" cy="354330"/>
          </a:xfrm>
          <a:prstGeom prst="rect">
            <a:avLst/>
          </a:prstGeom>
          <a:noFill/>
          <a:ln/>
        </p:spPr>
        <p:txBody>
          <a:bodyPr wrap="none" lIns="0" tIns="0" rIns="0" bIns="0" rtlCol="0" anchor="t"/>
          <a:lstStyle/>
          <a:p>
            <a:pPr>
              <a:lnSpc>
                <a:spcPts val="2750"/>
              </a:lnSpc>
            </a:pPr>
            <a:r>
              <a:rPr lang="en-US" sz="2400" dirty="0"/>
              <a:t>Understanding Youth Perception of AI</a:t>
            </a:r>
            <a:endParaRPr lang="en-US" sz="2200" dirty="0"/>
          </a:p>
        </p:txBody>
      </p:sp>
      <p:sp>
        <p:nvSpPr>
          <p:cNvPr id="4" name="Text 2"/>
          <p:cNvSpPr/>
          <p:nvPr/>
        </p:nvSpPr>
        <p:spPr>
          <a:xfrm>
            <a:off x="793790" y="4033957"/>
            <a:ext cx="3978116" cy="1088708"/>
          </a:xfrm>
          <a:prstGeom prst="rect">
            <a:avLst/>
          </a:prstGeom>
          <a:noFill/>
          <a:ln/>
        </p:spPr>
        <p:txBody>
          <a:bodyPr wrap="square" lIns="0" tIns="0" rIns="0" bIns="0" rtlCol="0" anchor="t"/>
          <a:lstStyle/>
          <a:p>
            <a:pPr>
              <a:lnSpc>
                <a:spcPts val="2850"/>
              </a:lnSpc>
            </a:pPr>
            <a:r>
              <a:rPr lang="en-US" sz="1600" dirty="0"/>
              <a:t>The data obtained through statistical methods provided a foundation for forming healthier educational strategies.</a:t>
            </a:r>
            <a:endParaRPr lang="en-US" sz="1750" dirty="0"/>
          </a:p>
        </p:txBody>
      </p:sp>
      <p:sp>
        <p:nvSpPr>
          <p:cNvPr id="5" name="Text 3"/>
          <p:cNvSpPr/>
          <p:nvPr/>
        </p:nvSpPr>
        <p:spPr>
          <a:xfrm>
            <a:off x="5332930" y="3452813"/>
            <a:ext cx="2835235" cy="354330"/>
          </a:xfrm>
          <a:prstGeom prst="rect">
            <a:avLst/>
          </a:prstGeom>
          <a:noFill/>
          <a:ln/>
        </p:spPr>
        <p:txBody>
          <a:bodyPr wrap="none" lIns="0" tIns="0" rIns="0" bIns="0" rtlCol="0" anchor="t"/>
          <a:lstStyle/>
          <a:p>
            <a:pPr>
              <a:lnSpc>
                <a:spcPts val="2750"/>
              </a:lnSpc>
            </a:pPr>
            <a:r>
              <a:rPr lang="en-US" sz="2400" dirty="0"/>
              <a:t>Role of the Application</a:t>
            </a:r>
            <a:endParaRPr lang="en-US" sz="2200" dirty="0"/>
          </a:p>
        </p:txBody>
      </p:sp>
      <p:sp>
        <p:nvSpPr>
          <p:cNvPr id="6" name="Text 4"/>
          <p:cNvSpPr/>
          <p:nvPr/>
        </p:nvSpPr>
        <p:spPr>
          <a:xfrm>
            <a:off x="5332928" y="4033959"/>
            <a:ext cx="3978116" cy="1814513"/>
          </a:xfrm>
          <a:prstGeom prst="rect">
            <a:avLst/>
          </a:prstGeom>
          <a:noFill/>
          <a:ln/>
        </p:spPr>
        <p:txBody>
          <a:bodyPr wrap="square" lIns="0" tIns="0" rIns="0" bIns="0" rtlCol="0" anchor="t"/>
          <a:lstStyle/>
          <a:p>
            <a:pPr>
              <a:lnSpc>
                <a:spcPts val="2850"/>
              </a:lnSpc>
            </a:pPr>
            <a:r>
              <a:rPr lang="en-US" sz="1600" dirty="0"/>
              <a:t>The R Shiny application allowed real-time analysis of the effects of various variables and served as a powerful tool for educators.</a:t>
            </a:r>
            <a:endParaRPr lang="en-US" sz="1750" dirty="0"/>
          </a:p>
        </p:txBody>
      </p:sp>
      <p:sp>
        <p:nvSpPr>
          <p:cNvPr id="7" name="Text 5"/>
          <p:cNvSpPr/>
          <p:nvPr/>
        </p:nvSpPr>
        <p:spPr>
          <a:xfrm>
            <a:off x="9872069" y="3452813"/>
            <a:ext cx="2835235" cy="354330"/>
          </a:xfrm>
          <a:prstGeom prst="rect">
            <a:avLst/>
          </a:prstGeom>
          <a:noFill/>
          <a:ln/>
        </p:spPr>
        <p:txBody>
          <a:bodyPr wrap="none" lIns="0" tIns="0" rIns="0" bIns="0" rtlCol="0" anchor="t"/>
          <a:lstStyle/>
          <a:p>
            <a:pPr>
              <a:lnSpc>
                <a:spcPts val="2750"/>
              </a:lnSpc>
            </a:pPr>
            <a:r>
              <a:rPr lang="en-US" sz="2400" dirty="0"/>
              <a:t>Future Steps</a:t>
            </a:r>
            <a:endParaRPr lang="en-US" sz="2200" dirty="0"/>
          </a:p>
        </p:txBody>
      </p:sp>
      <p:sp>
        <p:nvSpPr>
          <p:cNvPr id="8" name="Text 6"/>
          <p:cNvSpPr/>
          <p:nvPr/>
        </p:nvSpPr>
        <p:spPr>
          <a:xfrm>
            <a:off x="9872067" y="4033957"/>
            <a:ext cx="3978116" cy="1451610"/>
          </a:xfrm>
          <a:prstGeom prst="rect">
            <a:avLst/>
          </a:prstGeom>
          <a:noFill/>
          <a:ln/>
        </p:spPr>
        <p:txBody>
          <a:bodyPr wrap="square" lIns="0" tIns="0" rIns="0" bIns="0" rtlCol="0" anchor="t"/>
          <a:lstStyle/>
          <a:p>
            <a:pPr>
              <a:lnSpc>
                <a:spcPts val="2850"/>
              </a:lnSpc>
            </a:pPr>
            <a:r>
              <a:rPr lang="en-US" sz="1600" dirty="0"/>
              <a:t>It is planned to expand the datasets and develop intervention strategies aimed at reducing fear of artificial intelligence.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sayı, numara içeren bir resim&#10;&#10;Yapay zeka tarafından oluşturulan içerik yanlış olabilir.">
            <a:extLst>
              <a:ext uri="{FF2B5EF4-FFF2-40B4-BE49-F238E27FC236}">
                <a16:creationId xmlns:a16="http://schemas.microsoft.com/office/drawing/2014/main" id="{2FC3131A-508B-112B-A758-305579362E63}"/>
              </a:ext>
            </a:extLst>
          </p:cNvPr>
          <p:cNvPicPr>
            <a:picLocks noChangeAspect="1"/>
          </p:cNvPicPr>
          <p:nvPr/>
        </p:nvPicPr>
        <p:blipFill>
          <a:blip r:embed="rId2"/>
          <a:stretch>
            <a:fillRect/>
          </a:stretch>
        </p:blipFill>
        <p:spPr>
          <a:xfrm>
            <a:off x="136376" y="666307"/>
            <a:ext cx="6597577" cy="7116726"/>
          </a:xfrm>
          <a:prstGeom prst="rect">
            <a:avLst/>
          </a:prstGeom>
        </p:spPr>
      </p:pic>
      <p:pic>
        <p:nvPicPr>
          <p:cNvPr id="5" name="Resim 4" descr="metin, ekran görüntüsü, yazı tipi, sayı, numara içeren bir resim&#10;&#10;Yapay zeka tarafından oluşturulan içerik yanlış olabilir.">
            <a:extLst>
              <a:ext uri="{FF2B5EF4-FFF2-40B4-BE49-F238E27FC236}">
                <a16:creationId xmlns:a16="http://schemas.microsoft.com/office/drawing/2014/main" id="{C6C905C8-2AFC-D1D5-1BB9-364F4DEE145D}"/>
              </a:ext>
            </a:extLst>
          </p:cNvPr>
          <p:cNvPicPr>
            <a:picLocks noChangeAspect="1"/>
          </p:cNvPicPr>
          <p:nvPr/>
        </p:nvPicPr>
        <p:blipFill>
          <a:blip r:embed="rId3"/>
          <a:stretch>
            <a:fillRect/>
          </a:stretch>
        </p:blipFill>
        <p:spPr>
          <a:xfrm>
            <a:off x="6960781" y="510364"/>
            <a:ext cx="7056256" cy="7272671"/>
          </a:xfrm>
          <a:prstGeom prst="rect">
            <a:avLst/>
          </a:prstGeom>
        </p:spPr>
      </p:pic>
    </p:spTree>
    <p:extLst>
      <p:ext uri="{BB962C8B-B14F-4D97-AF65-F5344CB8AC3E}">
        <p14:creationId xmlns:p14="http://schemas.microsoft.com/office/powerpoint/2010/main" val="2075911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6ED53-70C5-9E61-BF10-0502F44875B5}"/>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C1C5FA9B-02BB-C47B-23F3-8AC37D086AF4}"/>
              </a:ext>
            </a:extLst>
          </p:cNvPr>
          <p:cNvPicPr>
            <a:picLocks noChangeAspect="1"/>
          </p:cNvPicPr>
          <p:nvPr/>
        </p:nvPicPr>
        <p:blipFill>
          <a:blip r:embed="rId2"/>
          <a:stretch>
            <a:fillRect/>
          </a:stretch>
        </p:blipFill>
        <p:spPr>
          <a:xfrm>
            <a:off x="1" y="127849"/>
            <a:ext cx="5891842" cy="5420481"/>
          </a:xfrm>
          <a:prstGeom prst="rect">
            <a:avLst/>
          </a:prstGeom>
        </p:spPr>
      </p:pic>
      <p:pic>
        <p:nvPicPr>
          <p:cNvPr id="7" name="Resim 6">
            <a:extLst>
              <a:ext uri="{FF2B5EF4-FFF2-40B4-BE49-F238E27FC236}">
                <a16:creationId xmlns:a16="http://schemas.microsoft.com/office/drawing/2014/main" id="{AD1EFC71-C716-40DA-8190-54E77B2A0118}"/>
              </a:ext>
            </a:extLst>
          </p:cNvPr>
          <p:cNvPicPr>
            <a:picLocks noChangeAspect="1"/>
          </p:cNvPicPr>
          <p:nvPr/>
        </p:nvPicPr>
        <p:blipFill>
          <a:blip r:embed="rId3"/>
          <a:stretch>
            <a:fillRect/>
          </a:stretch>
        </p:blipFill>
        <p:spPr>
          <a:xfrm>
            <a:off x="5891843" y="0"/>
            <a:ext cx="6967701" cy="3821502"/>
          </a:xfrm>
          <a:prstGeom prst="rect">
            <a:avLst/>
          </a:prstGeom>
        </p:spPr>
      </p:pic>
      <p:pic>
        <p:nvPicPr>
          <p:cNvPr id="9" name="Resim 8">
            <a:extLst>
              <a:ext uri="{FF2B5EF4-FFF2-40B4-BE49-F238E27FC236}">
                <a16:creationId xmlns:a16="http://schemas.microsoft.com/office/drawing/2014/main" id="{0F763B91-CB51-9918-4791-D0938D7D7898}"/>
              </a:ext>
            </a:extLst>
          </p:cNvPr>
          <p:cNvPicPr>
            <a:picLocks noChangeAspect="1"/>
          </p:cNvPicPr>
          <p:nvPr/>
        </p:nvPicPr>
        <p:blipFill>
          <a:blip r:embed="rId4"/>
          <a:stretch>
            <a:fillRect/>
          </a:stretch>
        </p:blipFill>
        <p:spPr>
          <a:xfrm>
            <a:off x="5891843" y="3949351"/>
            <a:ext cx="6967701" cy="3880717"/>
          </a:xfrm>
          <a:prstGeom prst="rect">
            <a:avLst/>
          </a:prstGeom>
        </p:spPr>
      </p:pic>
    </p:spTree>
    <p:extLst>
      <p:ext uri="{BB962C8B-B14F-4D97-AF65-F5344CB8AC3E}">
        <p14:creationId xmlns:p14="http://schemas.microsoft.com/office/powerpoint/2010/main" val="59722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sayı, numara içeren bir resim&#10;&#10;Yapay zeka tarafından oluşturulan içerik yanlış olabilir.">
            <a:extLst>
              <a:ext uri="{FF2B5EF4-FFF2-40B4-BE49-F238E27FC236}">
                <a16:creationId xmlns:a16="http://schemas.microsoft.com/office/drawing/2014/main" id="{C2C4D015-40AE-328E-C47C-38BBA7F6B09A}"/>
              </a:ext>
            </a:extLst>
          </p:cNvPr>
          <p:cNvPicPr>
            <a:picLocks noChangeAspect="1"/>
          </p:cNvPicPr>
          <p:nvPr/>
        </p:nvPicPr>
        <p:blipFill>
          <a:blip r:embed="rId2"/>
          <a:stretch>
            <a:fillRect/>
          </a:stretch>
        </p:blipFill>
        <p:spPr>
          <a:xfrm>
            <a:off x="395044" y="163033"/>
            <a:ext cx="6558649" cy="7456967"/>
          </a:xfrm>
          <a:prstGeom prst="rect">
            <a:avLst/>
          </a:prstGeom>
        </p:spPr>
      </p:pic>
      <p:pic>
        <p:nvPicPr>
          <p:cNvPr id="5" name="Resim 4" descr="metin, ekran görüntüsü, diyagram, sayı, numara içeren bir resim">
            <a:extLst>
              <a:ext uri="{FF2B5EF4-FFF2-40B4-BE49-F238E27FC236}">
                <a16:creationId xmlns:a16="http://schemas.microsoft.com/office/drawing/2014/main" id="{E78F868F-DFD7-04F8-28EB-19AB50414C09}"/>
              </a:ext>
            </a:extLst>
          </p:cNvPr>
          <p:cNvPicPr>
            <a:picLocks noChangeAspect="1"/>
          </p:cNvPicPr>
          <p:nvPr/>
        </p:nvPicPr>
        <p:blipFill>
          <a:blip r:embed="rId3"/>
          <a:stretch>
            <a:fillRect/>
          </a:stretch>
        </p:blipFill>
        <p:spPr>
          <a:xfrm>
            <a:off x="7052930" y="163034"/>
            <a:ext cx="7577470" cy="7697973"/>
          </a:xfrm>
          <a:prstGeom prst="rect">
            <a:avLst/>
          </a:prstGeom>
        </p:spPr>
      </p:pic>
    </p:spTree>
    <p:extLst>
      <p:ext uri="{BB962C8B-B14F-4D97-AF65-F5344CB8AC3E}">
        <p14:creationId xmlns:p14="http://schemas.microsoft.com/office/powerpoint/2010/main" val="357916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CA2D0-DC2D-44BB-937C-5BD78DC9C4A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92BBEBD-6684-6B67-A847-CAA8E5B2A90F}"/>
              </a:ext>
            </a:extLst>
          </p:cNvPr>
          <p:cNvSpPr/>
          <p:nvPr/>
        </p:nvSpPr>
        <p:spPr>
          <a:xfrm>
            <a:off x="793790" y="2080855"/>
            <a:ext cx="5670590" cy="708779"/>
          </a:xfrm>
          <a:prstGeom prst="rect">
            <a:avLst/>
          </a:prstGeom>
          <a:noFill/>
          <a:ln/>
        </p:spPr>
        <p:txBody>
          <a:bodyPr wrap="none" lIns="0" tIns="0" rIns="0" bIns="0" rtlCol="0" anchor="t"/>
          <a:lstStyle/>
          <a:p>
            <a:pPr>
              <a:lnSpc>
                <a:spcPts val="5550"/>
              </a:lnSpc>
            </a:pPr>
            <a:endParaRPr lang="en-US" sz="4450" dirty="0"/>
          </a:p>
        </p:txBody>
      </p:sp>
      <p:sp>
        <p:nvSpPr>
          <p:cNvPr id="3" name="Text 1">
            <a:extLst>
              <a:ext uri="{FF2B5EF4-FFF2-40B4-BE49-F238E27FC236}">
                <a16:creationId xmlns:a16="http://schemas.microsoft.com/office/drawing/2014/main" id="{6C379060-D43C-B530-1D97-5DA27638C601}"/>
              </a:ext>
            </a:extLst>
          </p:cNvPr>
          <p:cNvSpPr/>
          <p:nvPr/>
        </p:nvSpPr>
        <p:spPr>
          <a:xfrm>
            <a:off x="793790" y="3356610"/>
            <a:ext cx="2835235" cy="354330"/>
          </a:xfrm>
          <a:prstGeom prst="rect">
            <a:avLst/>
          </a:prstGeom>
          <a:noFill/>
          <a:ln/>
        </p:spPr>
        <p:txBody>
          <a:bodyPr wrap="none" lIns="0" tIns="0" rIns="0" bIns="0" rtlCol="0" anchor="t"/>
          <a:lstStyle/>
          <a:p>
            <a:pPr>
              <a:lnSpc>
                <a:spcPts val="2750"/>
              </a:lnSpc>
            </a:pPr>
            <a:endParaRPr lang="en-US" sz="2200" dirty="0"/>
          </a:p>
        </p:txBody>
      </p:sp>
      <p:sp>
        <p:nvSpPr>
          <p:cNvPr id="4" name="Text 2">
            <a:extLst>
              <a:ext uri="{FF2B5EF4-FFF2-40B4-BE49-F238E27FC236}">
                <a16:creationId xmlns:a16="http://schemas.microsoft.com/office/drawing/2014/main" id="{BBC5E6AB-1360-9117-9406-B4169EEB4606}"/>
              </a:ext>
            </a:extLst>
          </p:cNvPr>
          <p:cNvSpPr/>
          <p:nvPr/>
        </p:nvSpPr>
        <p:spPr>
          <a:xfrm>
            <a:off x="793790" y="3937754"/>
            <a:ext cx="6244709" cy="725805"/>
          </a:xfrm>
          <a:prstGeom prst="rect">
            <a:avLst/>
          </a:prstGeom>
          <a:noFill/>
          <a:ln/>
        </p:spPr>
        <p:txBody>
          <a:bodyPr wrap="square" lIns="0" tIns="0" rIns="0" bIns="0" rtlCol="0" anchor="t"/>
          <a:lstStyle/>
          <a:p>
            <a:pPr>
              <a:lnSpc>
                <a:spcPts val="2850"/>
              </a:lnSpc>
            </a:pPr>
            <a:endParaRPr lang="en-US" sz="1750" dirty="0"/>
          </a:p>
        </p:txBody>
      </p:sp>
      <p:sp>
        <p:nvSpPr>
          <p:cNvPr id="6" name="Text 4">
            <a:extLst>
              <a:ext uri="{FF2B5EF4-FFF2-40B4-BE49-F238E27FC236}">
                <a16:creationId xmlns:a16="http://schemas.microsoft.com/office/drawing/2014/main" id="{B33E439E-4643-5806-3A28-D1ABE3EE533B}"/>
              </a:ext>
            </a:extLst>
          </p:cNvPr>
          <p:cNvSpPr/>
          <p:nvPr/>
        </p:nvSpPr>
        <p:spPr>
          <a:xfrm>
            <a:off x="7599523" y="3937756"/>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7" name="Text 5">
            <a:extLst>
              <a:ext uri="{FF2B5EF4-FFF2-40B4-BE49-F238E27FC236}">
                <a16:creationId xmlns:a16="http://schemas.microsoft.com/office/drawing/2014/main" id="{56CBA8DC-42DF-3B26-5D61-35B8863F9860}"/>
              </a:ext>
            </a:extLst>
          </p:cNvPr>
          <p:cNvSpPr/>
          <p:nvPr/>
        </p:nvSpPr>
        <p:spPr>
          <a:xfrm>
            <a:off x="7599523" y="4379954"/>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8" name="Text 6">
            <a:extLst>
              <a:ext uri="{FF2B5EF4-FFF2-40B4-BE49-F238E27FC236}">
                <a16:creationId xmlns:a16="http://schemas.microsoft.com/office/drawing/2014/main" id="{CD435474-4BA8-480A-DE25-DCEAB04C56A1}"/>
              </a:ext>
            </a:extLst>
          </p:cNvPr>
          <p:cNvSpPr/>
          <p:nvPr/>
        </p:nvSpPr>
        <p:spPr>
          <a:xfrm>
            <a:off x="7599523" y="4822152"/>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9" name="Text 7">
            <a:extLst>
              <a:ext uri="{FF2B5EF4-FFF2-40B4-BE49-F238E27FC236}">
                <a16:creationId xmlns:a16="http://schemas.microsoft.com/office/drawing/2014/main" id="{943EE290-7BC4-C9B0-0D9E-17D9668C4DE8}"/>
              </a:ext>
            </a:extLst>
          </p:cNvPr>
          <p:cNvSpPr/>
          <p:nvPr/>
        </p:nvSpPr>
        <p:spPr>
          <a:xfrm>
            <a:off x="7599523" y="5264350"/>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0" name="Text 8">
            <a:extLst>
              <a:ext uri="{FF2B5EF4-FFF2-40B4-BE49-F238E27FC236}">
                <a16:creationId xmlns:a16="http://schemas.microsoft.com/office/drawing/2014/main" id="{6E6BECC7-E2C3-6B36-06A5-F024F07D9527}"/>
              </a:ext>
            </a:extLst>
          </p:cNvPr>
          <p:cNvSpPr/>
          <p:nvPr/>
        </p:nvSpPr>
        <p:spPr>
          <a:xfrm>
            <a:off x="7599523" y="5706549"/>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pic>
        <p:nvPicPr>
          <p:cNvPr id="14" name="Resim 13" descr="metin, ekran görüntüsü, yazı tipi, baskı, basma işlemi içeren bir resim&#10;&#10;Yapay zeka tarafından oluşturulan içerik yanlış olabilir.">
            <a:extLst>
              <a:ext uri="{FF2B5EF4-FFF2-40B4-BE49-F238E27FC236}">
                <a16:creationId xmlns:a16="http://schemas.microsoft.com/office/drawing/2014/main" id="{83943C8F-77B4-DF12-18E5-A91612C35201}"/>
              </a:ext>
            </a:extLst>
          </p:cNvPr>
          <p:cNvPicPr>
            <a:picLocks noChangeAspect="1"/>
          </p:cNvPicPr>
          <p:nvPr/>
        </p:nvPicPr>
        <p:blipFill>
          <a:blip r:embed="rId3"/>
          <a:stretch>
            <a:fillRect/>
          </a:stretch>
        </p:blipFill>
        <p:spPr>
          <a:xfrm>
            <a:off x="2120251" y="0"/>
            <a:ext cx="10943303" cy="8229600"/>
          </a:xfrm>
          <a:prstGeom prst="rect">
            <a:avLst/>
          </a:prstGeom>
        </p:spPr>
      </p:pic>
    </p:spTree>
    <p:extLst>
      <p:ext uri="{BB962C8B-B14F-4D97-AF65-F5344CB8AC3E}">
        <p14:creationId xmlns:p14="http://schemas.microsoft.com/office/powerpoint/2010/main" val="3493044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49310"/>
            <a:ext cx="7556421" cy="1417558"/>
          </a:xfrm>
          <a:prstGeom prst="rect">
            <a:avLst/>
          </a:prstGeom>
          <a:noFill/>
          <a:ln/>
        </p:spPr>
        <p:txBody>
          <a:bodyPr wrap="square" lIns="0" tIns="0" rIns="0" bIns="0" rtlCol="0" anchor="t"/>
          <a:lstStyle/>
          <a:p>
            <a:pPr>
              <a:lnSpc>
                <a:spcPts val="5550"/>
              </a:lnSpc>
            </a:pPr>
            <a:r>
              <a:rPr lang="en-US" sz="4000" dirty="0"/>
              <a:t>Statistical Analysis of Young People's Perception of Artificial Intelligence</a:t>
            </a:r>
          </a:p>
        </p:txBody>
      </p:sp>
      <p:sp>
        <p:nvSpPr>
          <p:cNvPr id="4" name="Text 1"/>
          <p:cNvSpPr/>
          <p:nvPr/>
        </p:nvSpPr>
        <p:spPr>
          <a:xfrm>
            <a:off x="793790" y="2907030"/>
            <a:ext cx="7556421" cy="2177415"/>
          </a:xfrm>
          <a:prstGeom prst="rect">
            <a:avLst/>
          </a:prstGeom>
          <a:noFill/>
          <a:ln/>
        </p:spPr>
        <p:txBody>
          <a:bodyPr wrap="square" lIns="0" tIns="0" rIns="0" bIns="0" rtlCol="0" anchor="t"/>
          <a:lstStyle/>
          <a:p>
            <a:pPr>
              <a:lnSpc>
                <a:spcPts val="2850"/>
              </a:lnSpc>
            </a:pPr>
            <a:r>
              <a:rPr lang="en-US" sz="1400" dirty="0"/>
              <a:t>The rapid development of artificial intelligence technologies has led to various fears and insecurities in society, especially among young people.</a:t>
            </a:r>
            <a:br>
              <a:rPr lang="en-US" sz="1400" dirty="0"/>
            </a:br>
            <a:r>
              <a:rPr lang="en-US" sz="1400" dirty="0"/>
              <a:t>This situation has become an important research topic in terms of the future of technology and adaptation processes.</a:t>
            </a:r>
            <a:br>
              <a:rPr lang="en-US" sz="1400" dirty="0"/>
            </a:br>
            <a:r>
              <a:rPr lang="en-US" sz="1400" dirty="0"/>
              <a:t>By analyzing young people's perceptions of artificial intelligence, it is possible to understand the underlying causes of their fears and contribute to the development of appropriate education and awareness programs.</a:t>
            </a:r>
          </a:p>
        </p:txBody>
      </p:sp>
      <p:sp>
        <p:nvSpPr>
          <p:cNvPr id="5" name="Text 2"/>
          <p:cNvSpPr/>
          <p:nvPr/>
        </p:nvSpPr>
        <p:spPr>
          <a:xfrm>
            <a:off x="793790" y="5670698"/>
            <a:ext cx="7556421" cy="1029662"/>
          </a:xfrm>
          <a:prstGeom prst="rect">
            <a:avLst/>
          </a:prstGeom>
          <a:noFill/>
          <a:ln/>
        </p:spPr>
        <p:txBody>
          <a:bodyPr wrap="square" lIns="0" tIns="0" rIns="0" bIns="0" rtlCol="0" anchor="t"/>
          <a:lstStyle/>
          <a:p>
            <a:pPr>
              <a:lnSpc>
                <a:spcPts val="2850"/>
              </a:lnSpc>
            </a:pPr>
            <a:r>
              <a:rPr lang="en-US" sz="1600" dirty="0"/>
              <a:t>In our presentation, factors such as young people's attitudes toward artificial intelligence, their social media usage, and their interest in technology will be analyzed using statistical methods.</a:t>
            </a:r>
            <a:endParaRPr lang="en-US" sz="1750" dirty="0"/>
          </a:p>
        </p:txBody>
      </p:sp>
      <p:sp>
        <p:nvSpPr>
          <p:cNvPr id="6" name="Shape 3"/>
          <p:cNvSpPr/>
          <p:nvPr/>
        </p:nvSpPr>
        <p:spPr>
          <a:xfrm>
            <a:off x="793790" y="6700361"/>
            <a:ext cx="362903" cy="362903"/>
          </a:xfrm>
          <a:prstGeom prst="roundRect">
            <a:avLst>
              <a:gd name="adj" fmla="val 25194296"/>
            </a:avLst>
          </a:prstGeom>
          <a:noFill/>
          <a:ln w="7620">
            <a:solidFill>
              <a:srgbClr val="FFFFFF"/>
            </a:solidFill>
            <a:prstDash val="solid"/>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0757F-63F1-E3DA-6C6A-17FCBD4B696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63C6949-7886-C072-3777-5CA2BD7F1CD9}"/>
              </a:ext>
            </a:extLst>
          </p:cNvPr>
          <p:cNvSpPr/>
          <p:nvPr/>
        </p:nvSpPr>
        <p:spPr>
          <a:xfrm>
            <a:off x="793790" y="2080855"/>
            <a:ext cx="5670590" cy="708779"/>
          </a:xfrm>
          <a:prstGeom prst="rect">
            <a:avLst/>
          </a:prstGeom>
          <a:noFill/>
          <a:ln/>
        </p:spPr>
        <p:txBody>
          <a:bodyPr wrap="none" lIns="0" tIns="0" rIns="0" bIns="0" rtlCol="0" anchor="t"/>
          <a:lstStyle/>
          <a:p>
            <a:pPr>
              <a:lnSpc>
                <a:spcPts val="5550"/>
              </a:lnSpc>
            </a:pPr>
            <a:endParaRPr lang="en-US" sz="4450" dirty="0"/>
          </a:p>
        </p:txBody>
      </p:sp>
      <p:sp>
        <p:nvSpPr>
          <p:cNvPr id="3" name="Text 1">
            <a:extLst>
              <a:ext uri="{FF2B5EF4-FFF2-40B4-BE49-F238E27FC236}">
                <a16:creationId xmlns:a16="http://schemas.microsoft.com/office/drawing/2014/main" id="{77AD1339-509A-DF63-9C86-FC7C5FA7F957}"/>
              </a:ext>
            </a:extLst>
          </p:cNvPr>
          <p:cNvSpPr/>
          <p:nvPr/>
        </p:nvSpPr>
        <p:spPr>
          <a:xfrm>
            <a:off x="793790" y="3356610"/>
            <a:ext cx="2835235" cy="354330"/>
          </a:xfrm>
          <a:prstGeom prst="rect">
            <a:avLst/>
          </a:prstGeom>
          <a:noFill/>
          <a:ln/>
        </p:spPr>
        <p:txBody>
          <a:bodyPr wrap="none" lIns="0" tIns="0" rIns="0" bIns="0" rtlCol="0" anchor="t"/>
          <a:lstStyle/>
          <a:p>
            <a:pPr>
              <a:lnSpc>
                <a:spcPts val="2750"/>
              </a:lnSpc>
            </a:pPr>
            <a:endParaRPr lang="en-US" sz="2200" dirty="0"/>
          </a:p>
        </p:txBody>
      </p:sp>
      <p:sp>
        <p:nvSpPr>
          <p:cNvPr id="4" name="Text 2">
            <a:extLst>
              <a:ext uri="{FF2B5EF4-FFF2-40B4-BE49-F238E27FC236}">
                <a16:creationId xmlns:a16="http://schemas.microsoft.com/office/drawing/2014/main" id="{398869A7-D3EC-1C1D-FDE2-0827EACD79FA}"/>
              </a:ext>
            </a:extLst>
          </p:cNvPr>
          <p:cNvSpPr/>
          <p:nvPr/>
        </p:nvSpPr>
        <p:spPr>
          <a:xfrm>
            <a:off x="793790" y="3937754"/>
            <a:ext cx="6244709" cy="725805"/>
          </a:xfrm>
          <a:prstGeom prst="rect">
            <a:avLst/>
          </a:prstGeom>
          <a:noFill/>
          <a:ln/>
        </p:spPr>
        <p:txBody>
          <a:bodyPr wrap="square" lIns="0" tIns="0" rIns="0" bIns="0" rtlCol="0" anchor="t"/>
          <a:lstStyle/>
          <a:p>
            <a:pPr>
              <a:lnSpc>
                <a:spcPts val="2850"/>
              </a:lnSpc>
            </a:pPr>
            <a:endParaRPr lang="en-US" sz="1750" dirty="0"/>
          </a:p>
        </p:txBody>
      </p:sp>
      <p:sp>
        <p:nvSpPr>
          <p:cNvPr id="6" name="Text 4">
            <a:extLst>
              <a:ext uri="{FF2B5EF4-FFF2-40B4-BE49-F238E27FC236}">
                <a16:creationId xmlns:a16="http://schemas.microsoft.com/office/drawing/2014/main" id="{6D76CAAF-0849-2C45-41FD-7709737D1E4D}"/>
              </a:ext>
            </a:extLst>
          </p:cNvPr>
          <p:cNvSpPr/>
          <p:nvPr/>
        </p:nvSpPr>
        <p:spPr>
          <a:xfrm>
            <a:off x="7599523" y="3937756"/>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7" name="Text 5">
            <a:extLst>
              <a:ext uri="{FF2B5EF4-FFF2-40B4-BE49-F238E27FC236}">
                <a16:creationId xmlns:a16="http://schemas.microsoft.com/office/drawing/2014/main" id="{BEB59580-CB78-EB76-48A3-76DBEF49A3B7}"/>
              </a:ext>
            </a:extLst>
          </p:cNvPr>
          <p:cNvSpPr/>
          <p:nvPr/>
        </p:nvSpPr>
        <p:spPr>
          <a:xfrm>
            <a:off x="7599523" y="4379954"/>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8" name="Text 6">
            <a:extLst>
              <a:ext uri="{FF2B5EF4-FFF2-40B4-BE49-F238E27FC236}">
                <a16:creationId xmlns:a16="http://schemas.microsoft.com/office/drawing/2014/main" id="{8C47DAC1-5E69-B35C-6E43-A4720BAFF3E3}"/>
              </a:ext>
            </a:extLst>
          </p:cNvPr>
          <p:cNvSpPr/>
          <p:nvPr/>
        </p:nvSpPr>
        <p:spPr>
          <a:xfrm>
            <a:off x="7599523" y="4822152"/>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9" name="Text 7">
            <a:extLst>
              <a:ext uri="{FF2B5EF4-FFF2-40B4-BE49-F238E27FC236}">
                <a16:creationId xmlns:a16="http://schemas.microsoft.com/office/drawing/2014/main" id="{054570C6-091F-8DEB-CC30-58D4494FA4E0}"/>
              </a:ext>
            </a:extLst>
          </p:cNvPr>
          <p:cNvSpPr/>
          <p:nvPr/>
        </p:nvSpPr>
        <p:spPr>
          <a:xfrm>
            <a:off x="7599523" y="5264350"/>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0" name="Text 8">
            <a:extLst>
              <a:ext uri="{FF2B5EF4-FFF2-40B4-BE49-F238E27FC236}">
                <a16:creationId xmlns:a16="http://schemas.microsoft.com/office/drawing/2014/main" id="{32DF60C2-C379-742A-0704-072851F50DB6}"/>
              </a:ext>
            </a:extLst>
          </p:cNvPr>
          <p:cNvSpPr/>
          <p:nvPr/>
        </p:nvSpPr>
        <p:spPr>
          <a:xfrm>
            <a:off x="7599523" y="5706549"/>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pic>
        <p:nvPicPr>
          <p:cNvPr id="11" name="Resim 10">
            <a:extLst>
              <a:ext uri="{FF2B5EF4-FFF2-40B4-BE49-F238E27FC236}">
                <a16:creationId xmlns:a16="http://schemas.microsoft.com/office/drawing/2014/main" id="{6D8B19C2-ACD5-917C-5EA6-CB0AE8D51255}"/>
              </a:ext>
            </a:extLst>
          </p:cNvPr>
          <p:cNvPicPr>
            <a:picLocks noChangeAspect="1"/>
          </p:cNvPicPr>
          <p:nvPr/>
        </p:nvPicPr>
        <p:blipFill>
          <a:blip r:embed="rId3"/>
          <a:stretch>
            <a:fillRect/>
          </a:stretch>
        </p:blipFill>
        <p:spPr>
          <a:xfrm>
            <a:off x="3860917" y="0"/>
            <a:ext cx="6908566" cy="8229600"/>
          </a:xfrm>
          <a:prstGeom prst="rect">
            <a:avLst/>
          </a:prstGeom>
        </p:spPr>
      </p:pic>
    </p:spTree>
    <p:extLst>
      <p:ext uri="{BB962C8B-B14F-4D97-AF65-F5344CB8AC3E}">
        <p14:creationId xmlns:p14="http://schemas.microsoft.com/office/powerpoint/2010/main" val="3729337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1551A-9CB3-DF95-2AD6-59269383CF7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8B5257B-97BD-5321-DBB6-69ADC67CED6A}"/>
              </a:ext>
            </a:extLst>
          </p:cNvPr>
          <p:cNvSpPr/>
          <p:nvPr/>
        </p:nvSpPr>
        <p:spPr>
          <a:xfrm>
            <a:off x="793790" y="2080855"/>
            <a:ext cx="5670590" cy="708779"/>
          </a:xfrm>
          <a:prstGeom prst="rect">
            <a:avLst/>
          </a:prstGeom>
          <a:noFill/>
          <a:ln/>
        </p:spPr>
        <p:txBody>
          <a:bodyPr wrap="none" lIns="0" tIns="0" rIns="0" bIns="0" rtlCol="0" anchor="t"/>
          <a:lstStyle/>
          <a:p>
            <a:pPr>
              <a:lnSpc>
                <a:spcPts val="5550"/>
              </a:lnSpc>
            </a:pPr>
            <a:endParaRPr lang="en-US" sz="4450" dirty="0"/>
          </a:p>
        </p:txBody>
      </p:sp>
      <p:sp>
        <p:nvSpPr>
          <p:cNvPr id="3" name="Text 1">
            <a:extLst>
              <a:ext uri="{FF2B5EF4-FFF2-40B4-BE49-F238E27FC236}">
                <a16:creationId xmlns:a16="http://schemas.microsoft.com/office/drawing/2014/main" id="{7EDD069A-8F67-3486-7E2B-C844BE323825}"/>
              </a:ext>
            </a:extLst>
          </p:cNvPr>
          <p:cNvSpPr/>
          <p:nvPr/>
        </p:nvSpPr>
        <p:spPr>
          <a:xfrm>
            <a:off x="793790" y="3356610"/>
            <a:ext cx="2835235" cy="354330"/>
          </a:xfrm>
          <a:prstGeom prst="rect">
            <a:avLst/>
          </a:prstGeom>
          <a:noFill/>
          <a:ln/>
        </p:spPr>
        <p:txBody>
          <a:bodyPr wrap="none" lIns="0" tIns="0" rIns="0" bIns="0" rtlCol="0" anchor="t"/>
          <a:lstStyle/>
          <a:p>
            <a:pPr>
              <a:lnSpc>
                <a:spcPts val="2750"/>
              </a:lnSpc>
            </a:pPr>
            <a:endParaRPr lang="en-US" sz="2200" dirty="0"/>
          </a:p>
        </p:txBody>
      </p:sp>
      <p:sp>
        <p:nvSpPr>
          <p:cNvPr id="4" name="Text 2">
            <a:extLst>
              <a:ext uri="{FF2B5EF4-FFF2-40B4-BE49-F238E27FC236}">
                <a16:creationId xmlns:a16="http://schemas.microsoft.com/office/drawing/2014/main" id="{64512BE2-0E6E-21F1-7905-56A803E1896A}"/>
              </a:ext>
            </a:extLst>
          </p:cNvPr>
          <p:cNvSpPr/>
          <p:nvPr/>
        </p:nvSpPr>
        <p:spPr>
          <a:xfrm>
            <a:off x="793790" y="3937754"/>
            <a:ext cx="6244709" cy="725805"/>
          </a:xfrm>
          <a:prstGeom prst="rect">
            <a:avLst/>
          </a:prstGeom>
          <a:noFill/>
          <a:ln/>
        </p:spPr>
        <p:txBody>
          <a:bodyPr wrap="square" lIns="0" tIns="0" rIns="0" bIns="0" rtlCol="0" anchor="t"/>
          <a:lstStyle/>
          <a:p>
            <a:pPr>
              <a:lnSpc>
                <a:spcPts val="2850"/>
              </a:lnSpc>
            </a:pPr>
            <a:endParaRPr lang="en-US" sz="1750" dirty="0"/>
          </a:p>
        </p:txBody>
      </p:sp>
      <p:sp>
        <p:nvSpPr>
          <p:cNvPr id="6" name="Text 4">
            <a:extLst>
              <a:ext uri="{FF2B5EF4-FFF2-40B4-BE49-F238E27FC236}">
                <a16:creationId xmlns:a16="http://schemas.microsoft.com/office/drawing/2014/main" id="{7899324C-0EBC-3E78-E8D8-DA7B9C165B5C}"/>
              </a:ext>
            </a:extLst>
          </p:cNvPr>
          <p:cNvSpPr/>
          <p:nvPr/>
        </p:nvSpPr>
        <p:spPr>
          <a:xfrm>
            <a:off x="7599523" y="3937756"/>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7" name="Text 5">
            <a:extLst>
              <a:ext uri="{FF2B5EF4-FFF2-40B4-BE49-F238E27FC236}">
                <a16:creationId xmlns:a16="http://schemas.microsoft.com/office/drawing/2014/main" id="{13171A8D-B2D6-25C9-A002-4BF9C6C0C2ED}"/>
              </a:ext>
            </a:extLst>
          </p:cNvPr>
          <p:cNvSpPr/>
          <p:nvPr/>
        </p:nvSpPr>
        <p:spPr>
          <a:xfrm>
            <a:off x="7599523" y="4379954"/>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8" name="Text 6">
            <a:extLst>
              <a:ext uri="{FF2B5EF4-FFF2-40B4-BE49-F238E27FC236}">
                <a16:creationId xmlns:a16="http://schemas.microsoft.com/office/drawing/2014/main" id="{8CFC3672-43BF-080C-911B-1BFAE21382D3}"/>
              </a:ext>
            </a:extLst>
          </p:cNvPr>
          <p:cNvSpPr/>
          <p:nvPr/>
        </p:nvSpPr>
        <p:spPr>
          <a:xfrm>
            <a:off x="7599523" y="4822152"/>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9" name="Text 7">
            <a:extLst>
              <a:ext uri="{FF2B5EF4-FFF2-40B4-BE49-F238E27FC236}">
                <a16:creationId xmlns:a16="http://schemas.microsoft.com/office/drawing/2014/main" id="{62E49655-F6EE-7A67-6DC1-183C757BDC26}"/>
              </a:ext>
            </a:extLst>
          </p:cNvPr>
          <p:cNvSpPr/>
          <p:nvPr/>
        </p:nvSpPr>
        <p:spPr>
          <a:xfrm>
            <a:off x="7599523" y="5264350"/>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0" name="Text 8">
            <a:extLst>
              <a:ext uri="{FF2B5EF4-FFF2-40B4-BE49-F238E27FC236}">
                <a16:creationId xmlns:a16="http://schemas.microsoft.com/office/drawing/2014/main" id="{CCAFF3FB-BD58-9DDD-43AB-4B9AB302F396}"/>
              </a:ext>
            </a:extLst>
          </p:cNvPr>
          <p:cNvSpPr/>
          <p:nvPr/>
        </p:nvSpPr>
        <p:spPr>
          <a:xfrm>
            <a:off x="7599523" y="5706549"/>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pic>
        <p:nvPicPr>
          <p:cNvPr id="12" name="Resim 11">
            <a:extLst>
              <a:ext uri="{FF2B5EF4-FFF2-40B4-BE49-F238E27FC236}">
                <a16:creationId xmlns:a16="http://schemas.microsoft.com/office/drawing/2014/main" id="{11D4086F-3DEA-2D38-BF5F-176428B10A27}"/>
              </a:ext>
            </a:extLst>
          </p:cNvPr>
          <p:cNvPicPr>
            <a:picLocks noChangeAspect="1"/>
          </p:cNvPicPr>
          <p:nvPr/>
        </p:nvPicPr>
        <p:blipFill>
          <a:blip r:embed="rId3"/>
          <a:stretch>
            <a:fillRect/>
          </a:stretch>
        </p:blipFill>
        <p:spPr>
          <a:xfrm>
            <a:off x="1219939" y="0"/>
            <a:ext cx="12190522" cy="8229600"/>
          </a:xfrm>
          <a:prstGeom prst="rect">
            <a:avLst/>
          </a:prstGeom>
        </p:spPr>
      </p:pic>
    </p:spTree>
    <p:extLst>
      <p:ext uri="{BB962C8B-B14F-4D97-AF65-F5344CB8AC3E}">
        <p14:creationId xmlns:p14="http://schemas.microsoft.com/office/powerpoint/2010/main" val="3806225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B3D09-2FDE-EFA9-2D24-7F94DBDE84F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273B9A2-CAAD-65D8-7373-E6C8FE2DFD84}"/>
              </a:ext>
            </a:extLst>
          </p:cNvPr>
          <p:cNvSpPr/>
          <p:nvPr/>
        </p:nvSpPr>
        <p:spPr>
          <a:xfrm>
            <a:off x="793790" y="2080855"/>
            <a:ext cx="5670590" cy="708779"/>
          </a:xfrm>
          <a:prstGeom prst="rect">
            <a:avLst/>
          </a:prstGeom>
          <a:noFill/>
          <a:ln/>
        </p:spPr>
        <p:txBody>
          <a:bodyPr wrap="none" lIns="0" tIns="0" rIns="0" bIns="0" rtlCol="0" anchor="t"/>
          <a:lstStyle/>
          <a:p>
            <a:pPr>
              <a:lnSpc>
                <a:spcPts val="5550"/>
              </a:lnSpc>
            </a:pPr>
            <a:endParaRPr lang="en-US" sz="4450" dirty="0"/>
          </a:p>
        </p:txBody>
      </p:sp>
      <p:sp>
        <p:nvSpPr>
          <p:cNvPr id="3" name="Text 1">
            <a:extLst>
              <a:ext uri="{FF2B5EF4-FFF2-40B4-BE49-F238E27FC236}">
                <a16:creationId xmlns:a16="http://schemas.microsoft.com/office/drawing/2014/main" id="{042D56B8-A148-E3A8-59BC-2201D5CE7A7D}"/>
              </a:ext>
            </a:extLst>
          </p:cNvPr>
          <p:cNvSpPr/>
          <p:nvPr/>
        </p:nvSpPr>
        <p:spPr>
          <a:xfrm>
            <a:off x="793790" y="3356610"/>
            <a:ext cx="2835235" cy="354330"/>
          </a:xfrm>
          <a:prstGeom prst="rect">
            <a:avLst/>
          </a:prstGeom>
          <a:noFill/>
          <a:ln/>
        </p:spPr>
        <p:txBody>
          <a:bodyPr wrap="none" lIns="0" tIns="0" rIns="0" bIns="0" rtlCol="0" anchor="t"/>
          <a:lstStyle/>
          <a:p>
            <a:pPr>
              <a:lnSpc>
                <a:spcPts val="2750"/>
              </a:lnSpc>
            </a:pPr>
            <a:endParaRPr lang="en-US" sz="2200" dirty="0"/>
          </a:p>
        </p:txBody>
      </p:sp>
      <p:sp>
        <p:nvSpPr>
          <p:cNvPr id="4" name="Text 2">
            <a:extLst>
              <a:ext uri="{FF2B5EF4-FFF2-40B4-BE49-F238E27FC236}">
                <a16:creationId xmlns:a16="http://schemas.microsoft.com/office/drawing/2014/main" id="{D1037608-D8AB-8C42-7949-9E48691C1BED}"/>
              </a:ext>
            </a:extLst>
          </p:cNvPr>
          <p:cNvSpPr/>
          <p:nvPr/>
        </p:nvSpPr>
        <p:spPr>
          <a:xfrm>
            <a:off x="793790" y="3937754"/>
            <a:ext cx="6244709" cy="725805"/>
          </a:xfrm>
          <a:prstGeom prst="rect">
            <a:avLst/>
          </a:prstGeom>
          <a:noFill/>
          <a:ln/>
        </p:spPr>
        <p:txBody>
          <a:bodyPr wrap="square" lIns="0" tIns="0" rIns="0" bIns="0" rtlCol="0" anchor="t"/>
          <a:lstStyle/>
          <a:p>
            <a:pPr>
              <a:lnSpc>
                <a:spcPts val="2850"/>
              </a:lnSpc>
            </a:pPr>
            <a:endParaRPr lang="en-US" sz="1750" dirty="0"/>
          </a:p>
        </p:txBody>
      </p:sp>
      <p:sp>
        <p:nvSpPr>
          <p:cNvPr id="6" name="Text 4">
            <a:extLst>
              <a:ext uri="{FF2B5EF4-FFF2-40B4-BE49-F238E27FC236}">
                <a16:creationId xmlns:a16="http://schemas.microsoft.com/office/drawing/2014/main" id="{DB026480-CFDF-89F4-8CB2-934B1FE0A3B4}"/>
              </a:ext>
            </a:extLst>
          </p:cNvPr>
          <p:cNvSpPr/>
          <p:nvPr/>
        </p:nvSpPr>
        <p:spPr>
          <a:xfrm>
            <a:off x="7599523" y="3937756"/>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7" name="Text 5">
            <a:extLst>
              <a:ext uri="{FF2B5EF4-FFF2-40B4-BE49-F238E27FC236}">
                <a16:creationId xmlns:a16="http://schemas.microsoft.com/office/drawing/2014/main" id="{ACB20296-98E8-41C5-0D22-1BED7BBC6B66}"/>
              </a:ext>
            </a:extLst>
          </p:cNvPr>
          <p:cNvSpPr/>
          <p:nvPr/>
        </p:nvSpPr>
        <p:spPr>
          <a:xfrm>
            <a:off x="7599523" y="4379954"/>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8" name="Text 6">
            <a:extLst>
              <a:ext uri="{FF2B5EF4-FFF2-40B4-BE49-F238E27FC236}">
                <a16:creationId xmlns:a16="http://schemas.microsoft.com/office/drawing/2014/main" id="{4597A322-999B-0C01-5F73-2D90A09BAA84}"/>
              </a:ext>
            </a:extLst>
          </p:cNvPr>
          <p:cNvSpPr/>
          <p:nvPr/>
        </p:nvSpPr>
        <p:spPr>
          <a:xfrm>
            <a:off x="7599523" y="4822152"/>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9" name="Text 7">
            <a:extLst>
              <a:ext uri="{FF2B5EF4-FFF2-40B4-BE49-F238E27FC236}">
                <a16:creationId xmlns:a16="http://schemas.microsoft.com/office/drawing/2014/main" id="{F18FD463-6E13-C07F-D2EF-036EA2AE3018}"/>
              </a:ext>
            </a:extLst>
          </p:cNvPr>
          <p:cNvSpPr/>
          <p:nvPr/>
        </p:nvSpPr>
        <p:spPr>
          <a:xfrm>
            <a:off x="7599523" y="5264350"/>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0" name="Text 8">
            <a:extLst>
              <a:ext uri="{FF2B5EF4-FFF2-40B4-BE49-F238E27FC236}">
                <a16:creationId xmlns:a16="http://schemas.microsoft.com/office/drawing/2014/main" id="{7CAF73D2-6D6D-ECB7-2069-97ED6F64E8C7}"/>
              </a:ext>
            </a:extLst>
          </p:cNvPr>
          <p:cNvSpPr/>
          <p:nvPr/>
        </p:nvSpPr>
        <p:spPr>
          <a:xfrm>
            <a:off x="7599523" y="5706549"/>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pic>
        <p:nvPicPr>
          <p:cNvPr id="11" name="Resim 10" descr="metin, yazı tipi, çizgi, sayı, numara içeren bir resim&#10;&#10;Yapay zeka tarafından oluşturulan içerik yanlış olabilir.">
            <a:extLst>
              <a:ext uri="{FF2B5EF4-FFF2-40B4-BE49-F238E27FC236}">
                <a16:creationId xmlns:a16="http://schemas.microsoft.com/office/drawing/2014/main" id="{18F2C018-8375-B897-1745-57B8EED9CF86}"/>
              </a:ext>
            </a:extLst>
          </p:cNvPr>
          <p:cNvPicPr>
            <a:picLocks noChangeAspect="1"/>
          </p:cNvPicPr>
          <p:nvPr/>
        </p:nvPicPr>
        <p:blipFill>
          <a:blip r:embed="rId3"/>
          <a:stretch>
            <a:fillRect/>
          </a:stretch>
        </p:blipFill>
        <p:spPr>
          <a:xfrm>
            <a:off x="5666219" y="4537264"/>
            <a:ext cx="7144747" cy="1295581"/>
          </a:xfrm>
          <a:prstGeom prst="rect">
            <a:avLst/>
          </a:prstGeom>
        </p:spPr>
      </p:pic>
      <p:pic>
        <p:nvPicPr>
          <p:cNvPr id="14" name="Resim 13" descr="metin, yazılım, bilgisayar simgesi, yazı tipi içeren bir resim&#10;&#10;Yapay zeka tarafından oluşturulan içerik yanlış olabilir.">
            <a:extLst>
              <a:ext uri="{FF2B5EF4-FFF2-40B4-BE49-F238E27FC236}">
                <a16:creationId xmlns:a16="http://schemas.microsoft.com/office/drawing/2014/main" id="{C3FD3088-CCD1-EDB2-B2F4-9F13AFE68AAD}"/>
              </a:ext>
            </a:extLst>
          </p:cNvPr>
          <p:cNvPicPr>
            <a:picLocks noChangeAspect="1"/>
          </p:cNvPicPr>
          <p:nvPr/>
        </p:nvPicPr>
        <p:blipFill>
          <a:blip r:embed="rId4"/>
          <a:stretch>
            <a:fillRect/>
          </a:stretch>
        </p:blipFill>
        <p:spPr>
          <a:xfrm>
            <a:off x="483308" y="200953"/>
            <a:ext cx="9459645" cy="3162741"/>
          </a:xfrm>
          <a:prstGeom prst="rect">
            <a:avLst/>
          </a:prstGeom>
        </p:spPr>
      </p:pic>
    </p:spTree>
    <p:extLst>
      <p:ext uri="{BB962C8B-B14F-4D97-AF65-F5344CB8AC3E}">
        <p14:creationId xmlns:p14="http://schemas.microsoft.com/office/powerpoint/2010/main" val="1705362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808EC-9F38-270F-F5C1-52F28E0CE38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F48BE9-D226-AE45-860A-5DBB8DC27D90}"/>
              </a:ext>
            </a:extLst>
          </p:cNvPr>
          <p:cNvSpPr/>
          <p:nvPr/>
        </p:nvSpPr>
        <p:spPr>
          <a:xfrm>
            <a:off x="793790" y="2080855"/>
            <a:ext cx="5670590" cy="708779"/>
          </a:xfrm>
          <a:prstGeom prst="rect">
            <a:avLst/>
          </a:prstGeom>
          <a:noFill/>
          <a:ln/>
        </p:spPr>
        <p:txBody>
          <a:bodyPr wrap="none" lIns="0" tIns="0" rIns="0" bIns="0" rtlCol="0" anchor="t"/>
          <a:lstStyle/>
          <a:p>
            <a:pPr>
              <a:lnSpc>
                <a:spcPts val="5550"/>
              </a:lnSpc>
            </a:pPr>
            <a:r>
              <a:rPr lang="en-US" sz="4800" b="1" dirty="0"/>
              <a:t>Thank You for Your Attention!</a:t>
            </a:r>
            <a:br>
              <a:rPr lang="en-US" sz="4800" dirty="0"/>
            </a:br>
            <a:r>
              <a:rPr lang="en-US" sz="4800" dirty="0"/>
              <a:t>We welcome your questions and feedback.</a:t>
            </a:r>
            <a:endParaRPr lang="en-US" sz="4450" dirty="0"/>
          </a:p>
        </p:txBody>
      </p:sp>
      <p:sp>
        <p:nvSpPr>
          <p:cNvPr id="3" name="Text 1">
            <a:extLst>
              <a:ext uri="{FF2B5EF4-FFF2-40B4-BE49-F238E27FC236}">
                <a16:creationId xmlns:a16="http://schemas.microsoft.com/office/drawing/2014/main" id="{AFD1B6A8-EF54-BD93-249F-0A0B78B10AF9}"/>
              </a:ext>
            </a:extLst>
          </p:cNvPr>
          <p:cNvSpPr/>
          <p:nvPr/>
        </p:nvSpPr>
        <p:spPr>
          <a:xfrm>
            <a:off x="793790" y="3356610"/>
            <a:ext cx="2835235" cy="354330"/>
          </a:xfrm>
          <a:prstGeom prst="rect">
            <a:avLst/>
          </a:prstGeom>
          <a:noFill/>
          <a:ln/>
        </p:spPr>
        <p:txBody>
          <a:bodyPr wrap="none" lIns="0" tIns="0" rIns="0" bIns="0" rtlCol="0" anchor="t"/>
          <a:lstStyle/>
          <a:p>
            <a:pPr>
              <a:lnSpc>
                <a:spcPts val="2750"/>
              </a:lnSpc>
            </a:pPr>
            <a:endParaRPr lang="en-US" sz="2200" dirty="0"/>
          </a:p>
        </p:txBody>
      </p:sp>
      <p:sp>
        <p:nvSpPr>
          <p:cNvPr id="4" name="Text 2">
            <a:extLst>
              <a:ext uri="{FF2B5EF4-FFF2-40B4-BE49-F238E27FC236}">
                <a16:creationId xmlns:a16="http://schemas.microsoft.com/office/drawing/2014/main" id="{A64D8268-ECF5-F9D4-9BA0-152080CB213E}"/>
              </a:ext>
            </a:extLst>
          </p:cNvPr>
          <p:cNvSpPr/>
          <p:nvPr/>
        </p:nvSpPr>
        <p:spPr>
          <a:xfrm>
            <a:off x="793790" y="3937754"/>
            <a:ext cx="6244709" cy="725805"/>
          </a:xfrm>
          <a:prstGeom prst="rect">
            <a:avLst/>
          </a:prstGeom>
          <a:noFill/>
          <a:ln/>
        </p:spPr>
        <p:txBody>
          <a:bodyPr wrap="square" lIns="0" tIns="0" rIns="0" bIns="0" rtlCol="0" anchor="t"/>
          <a:lstStyle/>
          <a:p>
            <a:pPr>
              <a:lnSpc>
                <a:spcPts val="2850"/>
              </a:lnSpc>
            </a:pPr>
            <a:endParaRPr lang="en-US" sz="1750" dirty="0"/>
          </a:p>
        </p:txBody>
      </p:sp>
      <p:sp>
        <p:nvSpPr>
          <p:cNvPr id="5" name="Text 3">
            <a:extLst>
              <a:ext uri="{FF2B5EF4-FFF2-40B4-BE49-F238E27FC236}">
                <a16:creationId xmlns:a16="http://schemas.microsoft.com/office/drawing/2014/main" id="{E396074F-6D61-D6A5-CD01-85D705B971A1}"/>
              </a:ext>
            </a:extLst>
          </p:cNvPr>
          <p:cNvSpPr/>
          <p:nvPr/>
        </p:nvSpPr>
        <p:spPr>
          <a:xfrm>
            <a:off x="7599523" y="3356610"/>
            <a:ext cx="2835235" cy="354330"/>
          </a:xfrm>
          <a:prstGeom prst="rect">
            <a:avLst/>
          </a:prstGeom>
          <a:noFill/>
          <a:ln/>
        </p:spPr>
        <p:txBody>
          <a:bodyPr wrap="none" lIns="0" tIns="0" rIns="0" bIns="0" rtlCol="0" anchor="t"/>
          <a:lstStyle/>
          <a:p>
            <a:pPr>
              <a:lnSpc>
                <a:spcPts val="2750"/>
              </a:lnSpc>
            </a:pPr>
            <a:endParaRPr lang="en-US" sz="2200" dirty="0"/>
          </a:p>
        </p:txBody>
      </p:sp>
      <p:sp>
        <p:nvSpPr>
          <p:cNvPr id="6" name="Text 4">
            <a:extLst>
              <a:ext uri="{FF2B5EF4-FFF2-40B4-BE49-F238E27FC236}">
                <a16:creationId xmlns:a16="http://schemas.microsoft.com/office/drawing/2014/main" id="{03145D12-B2F6-8AF6-1879-0D649CFA6904}"/>
              </a:ext>
            </a:extLst>
          </p:cNvPr>
          <p:cNvSpPr/>
          <p:nvPr/>
        </p:nvSpPr>
        <p:spPr>
          <a:xfrm>
            <a:off x="7599523" y="3937756"/>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7" name="Text 5">
            <a:extLst>
              <a:ext uri="{FF2B5EF4-FFF2-40B4-BE49-F238E27FC236}">
                <a16:creationId xmlns:a16="http://schemas.microsoft.com/office/drawing/2014/main" id="{57D70919-6DA3-F430-F550-92EEB1AB681E}"/>
              </a:ext>
            </a:extLst>
          </p:cNvPr>
          <p:cNvSpPr/>
          <p:nvPr/>
        </p:nvSpPr>
        <p:spPr>
          <a:xfrm>
            <a:off x="7599523" y="4379954"/>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8" name="Text 6">
            <a:extLst>
              <a:ext uri="{FF2B5EF4-FFF2-40B4-BE49-F238E27FC236}">
                <a16:creationId xmlns:a16="http://schemas.microsoft.com/office/drawing/2014/main" id="{6F3779E9-69B1-7102-1A6A-713A087BA013}"/>
              </a:ext>
            </a:extLst>
          </p:cNvPr>
          <p:cNvSpPr/>
          <p:nvPr/>
        </p:nvSpPr>
        <p:spPr>
          <a:xfrm>
            <a:off x="7599523" y="4822152"/>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9" name="Text 7">
            <a:extLst>
              <a:ext uri="{FF2B5EF4-FFF2-40B4-BE49-F238E27FC236}">
                <a16:creationId xmlns:a16="http://schemas.microsoft.com/office/drawing/2014/main" id="{D3904E57-7BED-70FF-4C7B-13B8D87CF1FE}"/>
              </a:ext>
            </a:extLst>
          </p:cNvPr>
          <p:cNvSpPr/>
          <p:nvPr/>
        </p:nvSpPr>
        <p:spPr>
          <a:xfrm>
            <a:off x="7599523" y="5264350"/>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0" name="Text 8">
            <a:extLst>
              <a:ext uri="{FF2B5EF4-FFF2-40B4-BE49-F238E27FC236}">
                <a16:creationId xmlns:a16="http://schemas.microsoft.com/office/drawing/2014/main" id="{25F4D89F-08E4-1F47-790E-77F3CAFD3186}"/>
              </a:ext>
            </a:extLst>
          </p:cNvPr>
          <p:cNvSpPr/>
          <p:nvPr/>
        </p:nvSpPr>
        <p:spPr>
          <a:xfrm>
            <a:off x="7599523" y="5706549"/>
            <a:ext cx="6244709"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Tree>
    <p:extLst>
      <p:ext uri="{BB962C8B-B14F-4D97-AF65-F5344CB8AC3E}">
        <p14:creationId xmlns:p14="http://schemas.microsoft.com/office/powerpoint/2010/main" val="2655573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79605-75F6-0333-EBD9-744663E1EE8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672EBA6-089C-D13F-D886-4ABDE30CDA01}"/>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AC321BFF-7CD5-E2D8-8207-B7E656637F4D}"/>
              </a:ext>
            </a:extLst>
          </p:cNvPr>
          <p:cNvSpPr/>
          <p:nvPr/>
        </p:nvSpPr>
        <p:spPr>
          <a:xfrm>
            <a:off x="793790" y="125211"/>
            <a:ext cx="7556421" cy="1417558"/>
          </a:xfrm>
          <a:prstGeom prst="rect">
            <a:avLst/>
          </a:prstGeom>
          <a:noFill/>
          <a:ln/>
        </p:spPr>
        <p:txBody>
          <a:bodyPr wrap="square" lIns="0" tIns="0" rIns="0" bIns="0" rtlCol="0" anchor="t"/>
          <a:lstStyle/>
          <a:p>
            <a:pPr>
              <a:lnSpc>
                <a:spcPts val="5550"/>
              </a:lnSpc>
            </a:pPr>
            <a:r>
              <a:rPr lang="en-US" sz="4000" dirty="0"/>
              <a:t>Justification of Selected Questions and Their Scientific Relevance</a:t>
            </a:r>
          </a:p>
        </p:txBody>
      </p:sp>
      <p:sp>
        <p:nvSpPr>
          <p:cNvPr id="4" name="Text 1">
            <a:extLst>
              <a:ext uri="{FF2B5EF4-FFF2-40B4-BE49-F238E27FC236}">
                <a16:creationId xmlns:a16="http://schemas.microsoft.com/office/drawing/2014/main" id="{37B53C42-A291-2101-F5B1-018DD8CF0FC1}"/>
              </a:ext>
            </a:extLst>
          </p:cNvPr>
          <p:cNvSpPr/>
          <p:nvPr/>
        </p:nvSpPr>
        <p:spPr>
          <a:xfrm>
            <a:off x="793790" y="2907030"/>
            <a:ext cx="7556421" cy="2177415"/>
          </a:xfrm>
          <a:prstGeom prst="rect">
            <a:avLst/>
          </a:prstGeom>
          <a:noFill/>
          <a:ln/>
        </p:spPr>
        <p:txBody>
          <a:bodyPr wrap="square" lIns="0" tIns="0" rIns="0" bIns="0" rtlCol="0" anchor="t"/>
          <a:lstStyle/>
          <a:p>
            <a:pPr>
              <a:lnSpc>
                <a:spcPts val="2850"/>
              </a:lnSpc>
            </a:pPr>
            <a:endParaRPr lang="en-US" sz="1400" dirty="0"/>
          </a:p>
        </p:txBody>
      </p:sp>
      <p:sp>
        <p:nvSpPr>
          <p:cNvPr id="5" name="Text 2">
            <a:extLst>
              <a:ext uri="{FF2B5EF4-FFF2-40B4-BE49-F238E27FC236}">
                <a16:creationId xmlns:a16="http://schemas.microsoft.com/office/drawing/2014/main" id="{1BE0E504-C5AC-FABD-0271-C96FA5A51753}"/>
              </a:ext>
            </a:extLst>
          </p:cNvPr>
          <p:cNvSpPr/>
          <p:nvPr/>
        </p:nvSpPr>
        <p:spPr>
          <a:xfrm>
            <a:off x="793790" y="5670698"/>
            <a:ext cx="7556421" cy="1029662"/>
          </a:xfrm>
          <a:prstGeom prst="rect">
            <a:avLst/>
          </a:prstGeom>
          <a:noFill/>
          <a:ln/>
        </p:spPr>
        <p:txBody>
          <a:bodyPr wrap="square" lIns="0" tIns="0" rIns="0" bIns="0" rtlCol="0" anchor="t"/>
          <a:lstStyle/>
          <a:p>
            <a:pPr>
              <a:lnSpc>
                <a:spcPts val="2850"/>
              </a:lnSpc>
            </a:pPr>
            <a:endParaRPr lang="en-US" sz="1750" dirty="0"/>
          </a:p>
        </p:txBody>
      </p:sp>
      <p:sp>
        <p:nvSpPr>
          <p:cNvPr id="6" name="Shape 3">
            <a:extLst>
              <a:ext uri="{FF2B5EF4-FFF2-40B4-BE49-F238E27FC236}">
                <a16:creationId xmlns:a16="http://schemas.microsoft.com/office/drawing/2014/main" id="{FB66E627-0CD6-1689-FF1B-D47870AB30F8}"/>
              </a:ext>
            </a:extLst>
          </p:cNvPr>
          <p:cNvSpPr/>
          <p:nvPr/>
        </p:nvSpPr>
        <p:spPr>
          <a:xfrm>
            <a:off x="793790" y="6700361"/>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8" name="Metin kutusu 7">
            <a:extLst>
              <a:ext uri="{FF2B5EF4-FFF2-40B4-BE49-F238E27FC236}">
                <a16:creationId xmlns:a16="http://schemas.microsoft.com/office/drawing/2014/main" id="{74986252-E046-40DF-D905-1D7041F15534}"/>
              </a:ext>
            </a:extLst>
          </p:cNvPr>
          <p:cNvSpPr txBox="1"/>
          <p:nvPr/>
        </p:nvSpPr>
        <p:spPr>
          <a:xfrm>
            <a:off x="214014" y="1364082"/>
            <a:ext cx="8715971" cy="6832640"/>
          </a:xfrm>
          <a:prstGeom prst="rect">
            <a:avLst/>
          </a:prstGeom>
          <a:noFill/>
        </p:spPr>
        <p:txBody>
          <a:bodyPr wrap="square">
            <a:spAutoFit/>
          </a:bodyPr>
          <a:lstStyle/>
          <a:p>
            <a:r>
              <a:rPr lang="en-US" sz="2000" b="1" dirty="0"/>
              <a:t>1. Technology Interest</a:t>
            </a:r>
          </a:p>
          <a:p>
            <a:r>
              <a:rPr lang="en-US" dirty="0"/>
              <a:t>Interest in technology is a well-known factor in predicting attitudes toward emerging technologies. Studies show that individuals with higher interest tend to report lower levels of fear toward AI, as familiarity often reduces anxiety (Nomura et al., 2008).</a:t>
            </a:r>
          </a:p>
          <a:p>
            <a:endParaRPr lang="en-US" dirty="0"/>
          </a:p>
          <a:p>
            <a:r>
              <a:rPr lang="en-US" sz="2000" b="1" dirty="0"/>
              <a:t>2. Social Media Usage (hours/day)</a:t>
            </a:r>
          </a:p>
          <a:p>
            <a:r>
              <a:rPr lang="en-US" dirty="0"/>
              <a:t>Social media plays a significant role in shaping perceptions through exposure to both factual and misleading content about AI. Misinformation or sensationalized AI news can amplify fear (Madden et al., 2021).</a:t>
            </a:r>
          </a:p>
          <a:p>
            <a:endParaRPr lang="en-US" dirty="0"/>
          </a:p>
          <a:p>
            <a:r>
              <a:rPr lang="en-US" sz="2000" b="1" dirty="0"/>
              <a:t>3. AI Usage Frequency (per week)</a:t>
            </a:r>
          </a:p>
          <a:p>
            <a:r>
              <a:rPr lang="en-US" dirty="0"/>
              <a:t>According to exposure theory, direct interaction with AI systems can reduce uncertainty and fear. Frequent users are typically less afraid, as personal experience improves familiarity and trust.</a:t>
            </a:r>
          </a:p>
          <a:p>
            <a:endParaRPr lang="en-US" dirty="0"/>
          </a:p>
          <a:p>
            <a:r>
              <a:rPr lang="en-US" sz="2000" b="1" dirty="0"/>
              <a:t>4. Gender</a:t>
            </a:r>
          </a:p>
          <a:p>
            <a:r>
              <a:rPr lang="en-US" dirty="0"/>
              <a:t>Gender has been linked to differing perceptions of risk and technology. Some studies indicate that women may express more caution or concern toward AI applications, which justifies analyzing this variable (Li et al., 2022).</a:t>
            </a:r>
          </a:p>
          <a:p>
            <a:endParaRPr lang="en-US" dirty="0"/>
          </a:p>
          <a:p>
            <a:r>
              <a:rPr lang="en-US" dirty="0"/>
              <a:t>Conclusion:</a:t>
            </a:r>
          </a:p>
          <a:p>
            <a:r>
              <a:rPr lang="en-US" dirty="0"/>
              <a:t>The chosen questions provide a scientifically valid foundation for understanding fear of AI among young individuals. They are aligned with theoretical frameworks in psychology, technology acceptance, and media studies.</a:t>
            </a:r>
          </a:p>
        </p:txBody>
      </p:sp>
    </p:spTree>
    <p:extLst>
      <p:ext uri="{BB962C8B-B14F-4D97-AF65-F5344CB8AC3E}">
        <p14:creationId xmlns:p14="http://schemas.microsoft.com/office/powerpoint/2010/main" val="2067934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5AF0A-D78E-071D-074F-9CB9D5BAB1C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A593D8D-3D40-E917-B078-80B14FA06FCC}"/>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F6C7507D-94EF-CB44-4949-6FB628AB188D}"/>
              </a:ext>
            </a:extLst>
          </p:cNvPr>
          <p:cNvSpPr/>
          <p:nvPr/>
        </p:nvSpPr>
        <p:spPr>
          <a:xfrm>
            <a:off x="836809" y="196409"/>
            <a:ext cx="7556421" cy="1417558"/>
          </a:xfrm>
          <a:prstGeom prst="rect">
            <a:avLst/>
          </a:prstGeom>
          <a:noFill/>
          <a:ln/>
        </p:spPr>
        <p:txBody>
          <a:bodyPr wrap="square" lIns="0" tIns="0" rIns="0" bIns="0" rtlCol="0" anchor="t"/>
          <a:lstStyle/>
          <a:p>
            <a:pPr>
              <a:lnSpc>
                <a:spcPts val="5550"/>
              </a:lnSpc>
            </a:pPr>
            <a:r>
              <a:rPr lang="en-US" sz="4000" dirty="0"/>
              <a:t>Additional Questions to Better Understand AI Fear</a:t>
            </a:r>
          </a:p>
        </p:txBody>
      </p:sp>
      <p:sp>
        <p:nvSpPr>
          <p:cNvPr id="4" name="Text 1">
            <a:extLst>
              <a:ext uri="{FF2B5EF4-FFF2-40B4-BE49-F238E27FC236}">
                <a16:creationId xmlns:a16="http://schemas.microsoft.com/office/drawing/2014/main" id="{4F05C8B1-BE92-3C2D-5D2F-76FD4F79F113}"/>
              </a:ext>
            </a:extLst>
          </p:cNvPr>
          <p:cNvSpPr/>
          <p:nvPr/>
        </p:nvSpPr>
        <p:spPr>
          <a:xfrm>
            <a:off x="793790" y="2907030"/>
            <a:ext cx="7556421" cy="4514048"/>
          </a:xfrm>
          <a:prstGeom prst="rect">
            <a:avLst/>
          </a:prstGeom>
          <a:noFill/>
          <a:ln/>
        </p:spPr>
        <p:txBody>
          <a:bodyPr wrap="square" lIns="0" tIns="0" rIns="0" bIns="0" rtlCol="0" anchor="t"/>
          <a:lstStyle/>
          <a:p>
            <a:pPr>
              <a:lnSpc>
                <a:spcPts val="2850"/>
              </a:lnSpc>
            </a:pPr>
            <a:endParaRPr lang="en-US" sz="1400" dirty="0"/>
          </a:p>
        </p:txBody>
      </p:sp>
      <p:sp>
        <p:nvSpPr>
          <p:cNvPr id="5" name="Text 2">
            <a:extLst>
              <a:ext uri="{FF2B5EF4-FFF2-40B4-BE49-F238E27FC236}">
                <a16:creationId xmlns:a16="http://schemas.microsoft.com/office/drawing/2014/main" id="{F24F473A-C386-1158-9D6D-905240AA5388}"/>
              </a:ext>
            </a:extLst>
          </p:cNvPr>
          <p:cNvSpPr/>
          <p:nvPr/>
        </p:nvSpPr>
        <p:spPr>
          <a:xfrm>
            <a:off x="793790" y="5670698"/>
            <a:ext cx="7556421" cy="1029662"/>
          </a:xfrm>
          <a:prstGeom prst="rect">
            <a:avLst/>
          </a:prstGeom>
          <a:noFill/>
          <a:ln/>
        </p:spPr>
        <p:txBody>
          <a:bodyPr wrap="square" lIns="0" tIns="0" rIns="0" bIns="0" rtlCol="0" anchor="t"/>
          <a:lstStyle/>
          <a:p>
            <a:pPr>
              <a:lnSpc>
                <a:spcPts val="2850"/>
              </a:lnSpc>
            </a:pPr>
            <a:endParaRPr lang="en-US" sz="1750" dirty="0"/>
          </a:p>
        </p:txBody>
      </p:sp>
      <p:sp>
        <p:nvSpPr>
          <p:cNvPr id="6" name="Shape 3">
            <a:extLst>
              <a:ext uri="{FF2B5EF4-FFF2-40B4-BE49-F238E27FC236}">
                <a16:creationId xmlns:a16="http://schemas.microsoft.com/office/drawing/2014/main" id="{0EA68BAB-9C46-DA10-CB0B-4DB1EED196D7}"/>
              </a:ext>
            </a:extLst>
          </p:cNvPr>
          <p:cNvSpPr/>
          <p:nvPr/>
        </p:nvSpPr>
        <p:spPr>
          <a:xfrm>
            <a:off x="793790" y="6700361"/>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22" name="Metin kutusu 21">
            <a:extLst>
              <a:ext uri="{FF2B5EF4-FFF2-40B4-BE49-F238E27FC236}">
                <a16:creationId xmlns:a16="http://schemas.microsoft.com/office/drawing/2014/main" id="{43EA039F-A4F7-1A48-D6DA-0B7C0614FB44}"/>
              </a:ext>
            </a:extLst>
          </p:cNvPr>
          <p:cNvSpPr txBox="1"/>
          <p:nvPr/>
        </p:nvSpPr>
        <p:spPr>
          <a:xfrm>
            <a:off x="259467" y="1529240"/>
            <a:ext cx="8711104" cy="6555641"/>
          </a:xfrm>
          <a:prstGeom prst="rect">
            <a:avLst/>
          </a:prstGeom>
          <a:noFill/>
        </p:spPr>
        <p:txBody>
          <a:bodyPr wrap="square">
            <a:spAutoFit/>
          </a:bodyPr>
          <a:lstStyle/>
          <a:p>
            <a:r>
              <a:rPr lang="en-US" sz="2000" b="1" dirty="0"/>
              <a:t>1. Cognitive and Emotional Perceptions (Likert scale: 1–5)</a:t>
            </a:r>
          </a:p>
          <a:p>
            <a:r>
              <a:rPr lang="en-US" dirty="0"/>
              <a:t>“I am worried that AI decisions might evolve beyond human control.”</a:t>
            </a:r>
          </a:p>
          <a:p>
            <a:endParaRPr lang="en-US" dirty="0"/>
          </a:p>
          <a:p>
            <a:r>
              <a:rPr lang="en-US" dirty="0"/>
              <a:t>“I fear that AI systems may act unethically.”</a:t>
            </a:r>
          </a:p>
          <a:p>
            <a:endParaRPr lang="en-US" dirty="0"/>
          </a:p>
          <a:p>
            <a:r>
              <a:rPr lang="en-US" dirty="0"/>
              <a:t>“I trust artificial intelligence systems.” (Reverse-coded)</a:t>
            </a:r>
          </a:p>
          <a:p>
            <a:r>
              <a:rPr lang="en-US" dirty="0"/>
              <a:t>These statements help assess belief-driven fear and have empirical support in technology acceptance and trust literature (Nomura et al., 2006).</a:t>
            </a:r>
          </a:p>
          <a:p>
            <a:endParaRPr lang="en-US" dirty="0"/>
          </a:p>
          <a:p>
            <a:r>
              <a:rPr lang="en-US" sz="2000" b="1" dirty="0"/>
              <a:t>📌 2. Knowledge and Awareness Level</a:t>
            </a:r>
          </a:p>
          <a:p>
            <a:r>
              <a:rPr lang="en-US" dirty="0"/>
              <a:t>“I understand how artificial intelligence works.” (Likert: 1–5)</a:t>
            </a:r>
          </a:p>
          <a:p>
            <a:endParaRPr lang="en-US" dirty="0"/>
          </a:p>
          <a:p>
            <a:r>
              <a:rPr lang="en-US" dirty="0"/>
              <a:t>“I actively follow news and developments about AI.” (Likert: 1–5)</a:t>
            </a:r>
          </a:p>
          <a:p>
            <a:r>
              <a:rPr lang="en-US" dirty="0"/>
              <a:t>Higher knowledge levels are generally associated with lower fear (Müller &amp; Bostrom, 2016).</a:t>
            </a:r>
          </a:p>
          <a:p>
            <a:endParaRPr lang="en-US" dirty="0"/>
          </a:p>
          <a:p>
            <a:r>
              <a:rPr lang="en-US" sz="2000" b="1" dirty="0"/>
              <a:t>📌 3. Experience and Information Sources</a:t>
            </a:r>
          </a:p>
          <a:p>
            <a:r>
              <a:rPr lang="en-US" dirty="0"/>
              <a:t>“I have had negative experiences with AI-powered applications.” (Yes/No)</a:t>
            </a:r>
          </a:p>
          <a:p>
            <a:endParaRPr lang="en-US" dirty="0"/>
          </a:p>
          <a:p>
            <a:r>
              <a:rPr lang="en-US" dirty="0"/>
              <a:t>“What is your primary source of information about AI?” (Social media, academic papers, news, YouTube, etc.)</a:t>
            </a:r>
          </a:p>
          <a:p>
            <a:endParaRPr lang="en-US" dirty="0"/>
          </a:p>
          <a:p>
            <a:r>
              <a:rPr lang="en-US" dirty="0"/>
              <a:t>Conclusion: These additional questions will help measure AI fear from psychological and cognitive perspectives, and improve the explanatory power of predictive models.</a:t>
            </a:r>
          </a:p>
        </p:txBody>
      </p:sp>
    </p:spTree>
    <p:extLst>
      <p:ext uri="{BB962C8B-B14F-4D97-AF65-F5344CB8AC3E}">
        <p14:creationId xmlns:p14="http://schemas.microsoft.com/office/powerpoint/2010/main" val="361749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32DBB-B8A4-7A26-189D-D8D4FF00D0C3}"/>
            </a:ext>
          </a:extLst>
        </p:cNvPr>
        <p:cNvGrpSpPr/>
        <p:nvPr/>
      </p:nvGrpSpPr>
      <p:grpSpPr>
        <a:xfrm>
          <a:off x="0" y="0"/>
          <a:ext cx="0" cy="0"/>
          <a:chOff x="0" y="0"/>
          <a:chExt cx="0" cy="0"/>
        </a:xfrm>
      </p:grpSpPr>
      <p:pic>
        <p:nvPicPr>
          <p:cNvPr id="4" name="Resim 3" descr="metin, sayı, numara içeren bir resim&#10;&#10;Yapay zeka tarafından oluşturulan içerik yanlış olabilir.">
            <a:extLst>
              <a:ext uri="{FF2B5EF4-FFF2-40B4-BE49-F238E27FC236}">
                <a16:creationId xmlns:a16="http://schemas.microsoft.com/office/drawing/2014/main" id="{6F4F1F04-DE72-A883-1010-3B7114840B29}"/>
              </a:ext>
            </a:extLst>
          </p:cNvPr>
          <p:cNvPicPr>
            <a:picLocks noChangeAspect="1"/>
          </p:cNvPicPr>
          <p:nvPr/>
        </p:nvPicPr>
        <p:blipFill>
          <a:blip r:embed="rId2"/>
          <a:stretch>
            <a:fillRect/>
          </a:stretch>
        </p:blipFill>
        <p:spPr>
          <a:xfrm>
            <a:off x="1513666" y="613874"/>
            <a:ext cx="11603069" cy="7001852"/>
          </a:xfrm>
          <a:prstGeom prst="rect">
            <a:avLst/>
          </a:prstGeom>
        </p:spPr>
      </p:pic>
    </p:spTree>
    <p:extLst>
      <p:ext uri="{BB962C8B-B14F-4D97-AF65-F5344CB8AC3E}">
        <p14:creationId xmlns:p14="http://schemas.microsoft.com/office/powerpoint/2010/main" val="1997466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12006"/>
            <a:ext cx="7556421" cy="1417558"/>
          </a:xfrm>
          <a:prstGeom prst="rect">
            <a:avLst/>
          </a:prstGeom>
          <a:noFill/>
          <a:ln/>
        </p:spPr>
        <p:txBody>
          <a:bodyPr wrap="square" lIns="0" tIns="0" rIns="0" bIns="0" rtlCol="0" anchor="t"/>
          <a:lstStyle/>
          <a:p>
            <a:pPr>
              <a:lnSpc>
                <a:spcPts val="5550"/>
              </a:lnSpc>
            </a:pPr>
            <a:r>
              <a:rPr lang="en-US" sz="4800" dirty="0"/>
              <a:t>Problem Definition and Research Questions</a:t>
            </a:r>
            <a:endParaRPr lang="en-US" sz="4450" dirty="0"/>
          </a:p>
        </p:txBody>
      </p:sp>
      <p:sp>
        <p:nvSpPr>
          <p:cNvPr id="4" name="Shape 1"/>
          <p:cNvSpPr/>
          <p:nvPr/>
        </p:nvSpPr>
        <p:spPr>
          <a:xfrm>
            <a:off x="793790" y="2569726"/>
            <a:ext cx="510302" cy="510302"/>
          </a:xfrm>
          <a:prstGeom prst="roundRect">
            <a:avLst>
              <a:gd name="adj" fmla="val 6667"/>
            </a:avLst>
          </a:prstGeom>
          <a:solidFill>
            <a:srgbClr val="F0EDE6"/>
          </a:solidFill>
          <a:ln/>
        </p:spPr>
        <p:txBody>
          <a:bodyPr/>
          <a:lstStyle/>
          <a:p>
            <a:endParaRPr lang="en-US"/>
          </a:p>
        </p:txBody>
      </p:sp>
      <p:sp>
        <p:nvSpPr>
          <p:cNvPr id="5" name="Text 2"/>
          <p:cNvSpPr/>
          <p:nvPr/>
        </p:nvSpPr>
        <p:spPr>
          <a:xfrm>
            <a:off x="1530906" y="2647593"/>
            <a:ext cx="2899410" cy="708660"/>
          </a:xfrm>
          <a:prstGeom prst="rect">
            <a:avLst/>
          </a:prstGeom>
          <a:noFill/>
          <a:ln/>
        </p:spPr>
        <p:txBody>
          <a:bodyPr wrap="square" lIns="0" tIns="0" rIns="0" bIns="0" rtlCol="0" anchor="t"/>
          <a:lstStyle/>
          <a:p>
            <a:pPr>
              <a:lnSpc>
                <a:spcPts val="2750"/>
              </a:lnSpc>
            </a:pPr>
            <a:r>
              <a:rPr lang="en-US" sz="2400" dirty="0"/>
              <a:t>Causes of Artificial Intelligence Fear</a:t>
            </a:r>
            <a:endParaRPr lang="en-US" sz="2200" dirty="0"/>
          </a:p>
        </p:txBody>
      </p:sp>
      <p:sp>
        <p:nvSpPr>
          <p:cNvPr id="6" name="Text 3"/>
          <p:cNvSpPr/>
          <p:nvPr/>
        </p:nvSpPr>
        <p:spPr>
          <a:xfrm>
            <a:off x="1530906" y="3492341"/>
            <a:ext cx="2899410" cy="2177415"/>
          </a:xfrm>
          <a:prstGeom prst="rect">
            <a:avLst/>
          </a:prstGeom>
          <a:noFill/>
          <a:ln/>
        </p:spPr>
        <p:txBody>
          <a:bodyPr wrap="square" lIns="0" tIns="0" rIns="0" bIns="0" rtlCol="0" anchor="t"/>
          <a:lstStyle/>
          <a:p>
            <a:pPr>
              <a:lnSpc>
                <a:spcPts val="2850"/>
              </a:lnSpc>
            </a:pPr>
            <a:r>
              <a:rPr lang="en-US" sz="1600" dirty="0"/>
              <a:t>The relationships between young people's AI fears and their social media usage, interest in technology, and frequency of AI usage are being examined.</a:t>
            </a:r>
            <a:endParaRPr lang="en-US" sz="1750" dirty="0"/>
          </a:p>
        </p:txBody>
      </p:sp>
      <p:sp>
        <p:nvSpPr>
          <p:cNvPr id="7" name="Shape 4"/>
          <p:cNvSpPr/>
          <p:nvPr/>
        </p:nvSpPr>
        <p:spPr>
          <a:xfrm>
            <a:off x="4713803" y="2569726"/>
            <a:ext cx="510302" cy="510302"/>
          </a:xfrm>
          <a:prstGeom prst="roundRect">
            <a:avLst>
              <a:gd name="adj" fmla="val 6667"/>
            </a:avLst>
          </a:prstGeom>
          <a:solidFill>
            <a:srgbClr val="F0EDE6"/>
          </a:solidFill>
          <a:ln/>
        </p:spPr>
        <p:txBody>
          <a:bodyPr/>
          <a:lstStyle/>
          <a:p>
            <a:endParaRPr lang="en-US"/>
          </a:p>
        </p:txBody>
      </p:sp>
      <p:sp>
        <p:nvSpPr>
          <p:cNvPr id="8" name="Text 5"/>
          <p:cNvSpPr/>
          <p:nvPr/>
        </p:nvSpPr>
        <p:spPr>
          <a:xfrm>
            <a:off x="5450921" y="2647593"/>
            <a:ext cx="2835235" cy="354330"/>
          </a:xfrm>
          <a:prstGeom prst="rect">
            <a:avLst/>
          </a:prstGeom>
          <a:noFill/>
          <a:ln/>
        </p:spPr>
        <p:txBody>
          <a:bodyPr wrap="none" lIns="0" tIns="0" rIns="0" bIns="0" rtlCol="0" anchor="t"/>
          <a:lstStyle/>
          <a:p>
            <a:pPr>
              <a:lnSpc>
                <a:spcPts val="2750"/>
              </a:lnSpc>
            </a:pPr>
            <a:r>
              <a:rPr lang="en-US" sz="2400" dirty="0"/>
              <a:t>Demographic Effects</a:t>
            </a:r>
            <a:endParaRPr lang="en-US" sz="2200" dirty="0"/>
          </a:p>
        </p:txBody>
      </p:sp>
      <p:sp>
        <p:nvSpPr>
          <p:cNvPr id="9" name="Text 6"/>
          <p:cNvSpPr/>
          <p:nvPr/>
        </p:nvSpPr>
        <p:spPr>
          <a:xfrm>
            <a:off x="5450919" y="3138011"/>
            <a:ext cx="2899410" cy="1451610"/>
          </a:xfrm>
          <a:prstGeom prst="rect">
            <a:avLst/>
          </a:prstGeom>
          <a:noFill/>
          <a:ln/>
        </p:spPr>
        <p:txBody>
          <a:bodyPr wrap="square" lIns="0" tIns="0" rIns="0" bIns="0" rtlCol="0" anchor="t"/>
          <a:lstStyle/>
          <a:p>
            <a:pPr>
              <a:lnSpc>
                <a:spcPts val="2850"/>
              </a:lnSpc>
            </a:pPr>
            <a:r>
              <a:rPr lang="en-US" sz="1600" dirty="0"/>
              <a:t>The impact of demographic factors, such as gender, on young people's perception of artificial intelligence is being investigated.</a:t>
            </a:r>
            <a:endParaRPr lang="en-US" sz="1750" dirty="0"/>
          </a:p>
        </p:txBody>
      </p:sp>
      <p:sp>
        <p:nvSpPr>
          <p:cNvPr id="10" name="Shape 7"/>
          <p:cNvSpPr/>
          <p:nvPr/>
        </p:nvSpPr>
        <p:spPr>
          <a:xfrm>
            <a:off x="793790" y="6123384"/>
            <a:ext cx="510302" cy="510302"/>
          </a:xfrm>
          <a:prstGeom prst="roundRect">
            <a:avLst>
              <a:gd name="adj" fmla="val 6667"/>
            </a:avLst>
          </a:prstGeom>
          <a:solidFill>
            <a:srgbClr val="F0EDE6"/>
          </a:solidFill>
          <a:ln/>
        </p:spPr>
        <p:txBody>
          <a:bodyPr/>
          <a:lstStyle/>
          <a:p>
            <a:endParaRPr lang="en-US"/>
          </a:p>
        </p:txBody>
      </p:sp>
      <p:sp>
        <p:nvSpPr>
          <p:cNvPr id="11" name="Text 8"/>
          <p:cNvSpPr/>
          <p:nvPr/>
        </p:nvSpPr>
        <p:spPr>
          <a:xfrm>
            <a:off x="1530906" y="6201251"/>
            <a:ext cx="2835235" cy="354330"/>
          </a:xfrm>
          <a:prstGeom prst="rect">
            <a:avLst/>
          </a:prstGeom>
          <a:noFill/>
          <a:ln/>
        </p:spPr>
        <p:txBody>
          <a:bodyPr wrap="none" lIns="0" tIns="0" rIns="0" bIns="0" rtlCol="0" anchor="t"/>
          <a:lstStyle/>
          <a:p>
            <a:pPr>
              <a:lnSpc>
                <a:spcPts val="2750"/>
              </a:lnSpc>
            </a:pPr>
            <a:r>
              <a:rPr lang="en-US" sz="2400" dirty="0"/>
              <a:t>Predictive Factors</a:t>
            </a:r>
            <a:endParaRPr lang="en-US" sz="2200" dirty="0"/>
          </a:p>
        </p:txBody>
      </p:sp>
      <p:sp>
        <p:nvSpPr>
          <p:cNvPr id="12" name="Text 9"/>
          <p:cNvSpPr/>
          <p:nvPr/>
        </p:nvSpPr>
        <p:spPr>
          <a:xfrm>
            <a:off x="1530906" y="6691670"/>
            <a:ext cx="6819305" cy="725805"/>
          </a:xfrm>
          <a:prstGeom prst="rect">
            <a:avLst/>
          </a:prstGeom>
          <a:noFill/>
          <a:ln/>
        </p:spPr>
        <p:txBody>
          <a:bodyPr wrap="square" lIns="0" tIns="0" rIns="0" bIns="0" rtlCol="0" anchor="t"/>
          <a:lstStyle/>
          <a:p>
            <a:pPr>
              <a:lnSpc>
                <a:spcPts val="2850"/>
              </a:lnSpc>
            </a:pPr>
            <a:r>
              <a:rPr lang="en-US" sz="1600" dirty="0"/>
              <a:t>Identifying which variables best predict AI fear.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
            <a:ext cx="14630400" cy="2835235"/>
          </a:xfrm>
          <a:prstGeom prst="rect">
            <a:avLst/>
          </a:prstGeom>
        </p:spPr>
      </p:pic>
      <p:sp>
        <p:nvSpPr>
          <p:cNvPr id="3" name="Text 0"/>
          <p:cNvSpPr/>
          <p:nvPr/>
        </p:nvSpPr>
        <p:spPr>
          <a:xfrm>
            <a:off x="793790" y="3991570"/>
            <a:ext cx="6289000" cy="708779"/>
          </a:xfrm>
          <a:prstGeom prst="rect">
            <a:avLst/>
          </a:prstGeom>
          <a:noFill/>
          <a:ln/>
        </p:spPr>
        <p:txBody>
          <a:bodyPr wrap="none" lIns="0" tIns="0" rIns="0" bIns="0" rtlCol="0" anchor="t"/>
          <a:lstStyle/>
          <a:p>
            <a:pPr>
              <a:lnSpc>
                <a:spcPts val="5550"/>
              </a:lnSpc>
            </a:pPr>
            <a:r>
              <a:rPr lang="en-US" sz="4800" dirty="0"/>
              <a:t>Project Purpose and Objectives</a:t>
            </a:r>
            <a:endParaRPr lang="en-US" sz="4450" dirty="0"/>
          </a:p>
        </p:txBody>
      </p:sp>
      <p:sp>
        <p:nvSpPr>
          <p:cNvPr id="4" name="Shape 1"/>
          <p:cNvSpPr/>
          <p:nvPr/>
        </p:nvSpPr>
        <p:spPr>
          <a:xfrm>
            <a:off x="793790" y="5040511"/>
            <a:ext cx="4196358" cy="2032754"/>
          </a:xfrm>
          <a:prstGeom prst="roundRect">
            <a:avLst>
              <a:gd name="adj" fmla="val 1674"/>
            </a:avLst>
          </a:prstGeom>
          <a:solidFill>
            <a:srgbClr val="F0EDE6"/>
          </a:solidFill>
          <a:ln/>
        </p:spPr>
        <p:txBody>
          <a:bodyPr/>
          <a:lstStyle/>
          <a:p>
            <a:endParaRPr lang="en-US"/>
          </a:p>
        </p:txBody>
      </p:sp>
      <p:sp>
        <p:nvSpPr>
          <p:cNvPr id="5" name="Text 2"/>
          <p:cNvSpPr/>
          <p:nvPr/>
        </p:nvSpPr>
        <p:spPr>
          <a:xfrm>
            <a:off x="1020604" y="5267325"/>
            <a:ext cx="2835235" cy="354330"/>
          </a:xfrm>
          <a:prstGeom prst="rect">
            <a:avLst/>
          </a:prstGeom>
          <a:noFill/>
          <a:ln/>
        </p:spPr>
        <p:txBody>
          <a:bodyPr wrap="none" lIns="0" tIns="0" rIns="0" bIns="0" rtlCol="0" anchor="t"/>
          <a:lstStyle/>
          <a:p>
            <a:pPr>
              <a:lnSpc>
                <a:spcPts val="2750"/>
              </a:lnSpc>
            </a:pPr>
            <a:r>
              <a:rPr lang="en-US" sz="2400" dirty="0"/>
              <a:t>Dynamic Data Analysis</a:t>
            </a:r>
            <a:endParaRPr lang="en-US" sz="2200" dirty="0"/>
          </a:p>
        </p:txBody>
      </p:sp>
      <p:sp>
        <p:nvSpPr>
          <p:cNvPr id="6" name="Text 3"/>
          <p:cNvSpPr/>
          <p:nvPr/>
        </p:nvSpPr>
        <p:spPr>
          <a:xfrm>
            <a:off x="1020604" y="5757743"/>
            <a:ext cx="3742730" cy="725805"/>
          </a:xfrm>
          <a:prstGeom prst="rect">
            <a:avLst/>
          </a:prstGeom>
          <a:noFill/>
          <a:ln/>
        </p:spPr>
        <p:txBody>
          <a:bodyPr wrap="square" lIns="0" tIns="0" rIns="0" bIns="0" rtlCol="0" anchor="t"/>
          <a:lstStyle/>
          <a:p>
            <a:pPr>
              <a:lnSpc>
                <a:spcPts val="2850"/>
              </a:lnSpc>
            </a:pPr>
            <a:r>
              <a:rPr lang="en-US" sz="1600" dirty="0"/>
              <a:t>Analyzing survey data through an interactive application based on R Shiny.</a:t>
            </a:r>
            <a:endParaRPr lang="en-US" sz="1750" dirty="0"/>
          </a:p>
        </p:txBody>
      </p:sp>
      <p:sp>
        <p:nvSpPr>
          <p:cNvPr id="7" name="Shape 4"/>
          <p:cNvSpPr/>
          <p:nvPr/>
        </p:nvSpPr>
        <p:spPr>
          <a:xfrm>
            <a:off x="5216962" y="5040511"/>
            <a:ext cx="4196358" cy="2032754"/>
          </a:xfrm>
          <a:prstGeom prst="roundRect">
            <a:avLst>
              <a:gd name="adj" fmla="val 1674"/>
            </a:avLst>
          </a:prstGeom>
          <a:solidFill>
            <a:srgbClr val="F0EDE6"/>
          </a:solidFill>
          <a:ln/>
        </p:spPr>
        <p:txBody>
          <a:bodyPr/>
          <a:lstStyle/>
          <a:p>
            <a:endParaRPr lang="en-US"/>
          </a:p>
        </p:txBody>
      </p:sp>
      <p:sp>
        <p:nvSpPr>
          <p:cNvPr id="8" name="Text 5"/>
          <p:cNvSpPr/>
          <p:nvPr/>
        </p:nvSpPr>
        <p:spPr>
          <a:xfrm>
            <a:off x="5443778" y="5267325"/>
            <a:ext cx="2835235" cy="354330"/>
          </a:xfrm>
          <a:prstGeom prst="rect">
            <a:avLst/>
          </a:prstGeom>
          <a:noFill/>
          <a:ln/>
        </p:spPr>
        <p:txBody>
          <a:bodyPr wrap="none" lIns="0" tIns="0" rIns="0" bIns="0" rtlCol="0" anchor="t"/>
          <a:lstStyle/>
          <a:p>
            <a:pPr>
              <a:lnSpc>
                <a:spcPts val="2750"/>
              </a:lnSpc>
            </a:pPr>
            <a:r>
              <a:rPr lang="en-US" sz="2400" dirty="0"/>
              <a:t>AI Fear Prediction</a:t>
            </a:r>
            <a:endParaRPr lang="en-US" sz="2200" dirty="0"/>
          </a:p>
        </p:txBody>
      </p:sp>
      <p:sp>
        <p:nvSpPr>
          <p:cNvPr id="9" name="Text 6"/>
          <p:cNvSpPr/>
          <p:nvPr/>
        </p:nvSpPr>
        <p:spPr>
          <a:xfrm>
            <a:off x="5443776" y="5757743"/>
            <a:ext cx="3742730" cy="1088708"/>
          </a:xfrm>
          <a:prstGeom prst="rect">
            <a:avLst/>
          </a:prstGeom>
          <a:noFill/>
          <a:ln/>
        </p:spPr>
        <p:txBody>
          <a:bodyPr wrap="square" lIns="0" tIns="0" rIns="0" bIns="0" rtlCol="0" anchor="t"/>
          <a:lstStyle/>
          <a:p>
            <a:pPr>
              <a:lnSpc>
                <a:spcPts val="2850"/>
              </a:lnSpc>
            </a:pPr>
            <a:r>
              <a:rPr lang="en-US" sz="1600" dirty="0"/>
              <a:t>Predicting artificial intelligence fear based on user-provided data.</a:t>
            </a:r>
            <a:endParaRPr lang="en-US" sz="1750" dirty="0"/>
          </a:p>
        </p:txBody>
      </p:sp>
      <p:sp>
        <p:nvSpPr>
          <p:cNvPr id="10" name="Shape 7"/>
          <p:cNvSpPr/>
          <p:nvPr/>
        </p:nvSpPr>
        <p:spPr>
          <a:xfrm>
            <a:off x="9640133" y="5040511"/>
            <a:ext cx="4196358" cy="2032754"/>
          </a:xfrm>
          <a:prstGeom prst="roundRect">
            <a:avLst>
              <a:gd name="adj" fmla="val 1674"/>
            </a:avLst>
          </a:prstGeom>
          <a:solidFill>
            <a:srgbClr val="F0EDE6"/>
          </a:solidFill>
          <a:ln/>
        </p:spPr>
        <p:txBody>
          <a:bodyPr/>
          <a:lstStyle/>
          <a:p>
            <a:endParaRPr lang="en-US"/>
          </a:p>
        </p:txBody>
      </p:sp>
      <p:sp>
        <p:nvSpPr>
          <p:cNvPr id="11" name="Text 8"/>
          <p:cNvSpPr/>
          <p:nvPr/>
        </p:nvSpPr>
        <p:spPr>
          <a:xfrm>
            <a:off x="9866950" y="5267325"/>
            <a:ext cx="2835235" cy="354330"/>
          </a:xfrm>
          <a:prstGeom prst="rect">
            <a:avLst/>
          </a:prstGeom>
          <a:noFill/>
          <a:ln/>
        </p:spPr>
        <p:txBody>
          <a:bodyPr wrap="none" lIns="0" tIns="0" rIns="0" bIns="0" rtlCol="0" anchor="t"/>
          <a:lstStyle/>
          <a:p>
            <a:pPr>
              <a:lnSpc>
                <a:spcPts val="2750"/>
              </a:lnSpc>
            </a:pPr>
            <a:r>
              <a:rPr lang="en-US" sz="2400" dirty="0"/>
              <a:t>Statistical Tests</a:t>
            </a:r>
            <a:r>
              <a:rPr lang="en-US" sz="2200" dirty="0">
                <a:solidFill>
                  <a:srgbClr val="2C2821"/>
                </a:solidFill>
                <a:latin typeface="Alice" pitchFamily="34" charset="0"/>
                <a:ea typeface="Alice" pitchFamily="34" charset="-122"/>
                <a:cs typeface="Alice" pitchFamily="34" charset="-120"/>
              </a:rPr>
              <a:t> Testler</a:t>
            </a:r>
            <a:endParaRPr lang="en-US" sz="2200" dirty="0"/>
          </a:p>
        </p:txBody>
      </p:sp>
      <p:sp>
        <p:nvSpPr>
          <p:cNvPr id="12" name="Text 9"/>
          <p:cNvSpPr/>
          <p:nvPr/>
        </p:nvSpPr>
        <p:spPr>
          <a:xfrm>
            <a:off x="9866948" y="5757743"/>
            <a:ext cx="3742730" cy="1088708"/>
          </a:xfrm>
          <a:prstGeom prst="rect">
            <a:avLst/>
          </a:prstGeom>
          <a:noFill/>
          <a:ln/>
        </p:spPr>
        <p:txBody>
          <a:bodyPr wrap="square" lIns="0" tIns="0" rIns="0" bIns="0" rtlCol="0" anchor="t"/>
          <a:lstStyle/>
          <a:p>
            <a:pPr>
              <a:lnSpc>
                <a:spcPts val="2850"/>
              </a:lnSpc>
            </a:pPr>
            <a:r>
              <a:rPr lang="en-US" sz="1600" dirty="0"/>
              <a:t>Applying reliable tests across different variables and interpreting the results.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80855"/>
            <a:ext cx="5670590" cy="708779"/>
          </a:xfrm>
          <a:prstGeom prst="rect">
            <a:avLst/>
          </a:prstGeom>
          <a:noFill/>
          <a:ln/>
        </p:spPr>
        <p:txBody>
          <a:bodyPr wrap="none" lIns="0" tIns="0" rIns="0" bIns="0" rtlCol="0" anchor="t"/>
          <a:lstStyle/>
          <a:p>
            <a:pPr>
              <a:lnSpc>
                <a:spcPts val="5550"/>
              </a:lnSpc>
            </a:pPr>
            <a:r>
              <a:rPr lang="en-US" sz="4800" dirty="0"/>
              <a:t>Dataset and Its Features</a:t>
            </a:r>
            <a:endParaRPr lang="en-US" sz="4450" dirty="0"/>
          </a:p>
        </p:txBody>
      </p:sp>
      <p:sp>
        <p:nvSpPr>
          <p:cNvPr id="3" name="Text 1"/>
          <p:cNvSpPr/>
          <p:nvPr/>
        </p:nvSpPr>
        <p:spPr>
          <a:xfrm>
            <a:off x="793790" y="3356610"/>
            <a:ext cx="2835235" cy="354330"/>
          </a:xfrm>
          <a:prstGeom prst="rect">
            <a:avLst/>
          </a:prstGeom>
          <a:noFill/>
          <a:ln/>
        </p:spPr>
        <p:txBody>
          <a:bodyPr wrap="none" lIns="0" tIns="0" rIns="0" bIns="0" rtlCol="0" anchor="t"/>
          <a:lstStyle/>
          <a:p>
            <a:pPr>
              <a:lnSpc>
                <a:spcPts val="2750"/>
              </a:lnSpc>
            </a:pPr>
            <a:r>
              <a:rPr lang="en-US" sz="2400" dirty="0"/>
              <a:t>Participants</a:t>
            </a:r>
            <a:endParaRPr lang="en-US" sz="2200" dirty="0"/>
          </a:p>
        </p:txBody>
      </p:sp>
      <p:sp>
        <p:nvSpPr>
          <p:cNvPr id="4" name="Text 2"/>
          <p:cNvSpPr/>
          <p:nvPr/>
        </p:nvSpPr>
        <p:spPr>
          <a:xfrm>
            <a:off x="793790" y="3937754"/>
            <a:ext cx="6244709" cy="725805"/>
          </a:xfrm>
          <a:prstGeom prst="rect">
            <a:avLst/>
          </a:prstGeom>
          <a:noFill/>
          <a:ln/>
        </p:spPr>
        <p:txBody>
          <a:bodyPr wrap="square" lIns="0" tIns="0" rIns="0" bIns="0" rtlCol="0" anchor="t"/>
          <a:lstStyle/>
          <a:p>
            <a:pPr>
              <a:lnSpc>
                <a:spcPts val="2850"/>
              </a:lnSpc>
            </a:pPr>
            <a:r>
              <a:rPr lang="en-US" sz="1600" dirty="0"/>
              <a:t>Simulated survey data from 150 university students was used.</a:t>
            </a:r>
            <a:endParaRPr lang="en-US" sz="1750" dirty="0"/>
          </a:p>
        </p:txBody>
      </p:sp>
      <p:sp>
        <p:nvSpPr>
          <p:cNvPr id="5" name="Text 3"/>
          <p:cNvSpPr/>
          <p:nvPr/>
        </p:nvSpPr>
        <p:spPr>
          <a:xfrm>
            <a:off x="7599523" y="3356610"/>
            <a:ext cx="2835235" cy="354330"/>
          </a:xfrm>
          <a:prstGeom prst="rect">
            <a:avLst/>
          </a:prstGeom>
          <a:noFill/>
          <a:ln/>
        </p:spPr>
        <p:txBody>
          <a:bodyPr wrap="none" lIns="0" tIns="0" rIns="0" bIns="0" rtlCol="0" anchor="t"/>
          <a:lstStyle/>
          <a:p>
            <a:pPr>
              <a:lnSpc>
                <a:spcPts val="2750"/>
              </a:lnSpc>
            </a:pPr>
            <a:r>
              <a:rPr lang="en-US" sz="2400" dirty="0"/>
              <a:t>Features</a:t>
            </a:r>
            <a:endParaRPr lang="en-US" sz="2200" dirty="0"/>
          </a:p>
        </p:txBody>
      </p:sp>
      <p:sp>
        <p:nvSpPr>
          <p:cNvPr id="6" name="Text 4"/>
          <p:cNvSpPr/>
          <p:nvPr/>
        </p:nvSpPr>
        <p:spPr>
          <a:xfrm>
            <a:off x="7599523" y="393775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Cinsiyet (Kadın/Erkek)</a:t>
            </a:r>
            <a:endParaRPr lang="en-US" sz="1750" dirty="0"/>
          </a:p>
        </p:txBody>
      </p:sp>
      <p:sp>
        <p:nvSpPr>
          <p:cNvPr id="7" name="Text 5"/>
          <p:cNvSpPr/>
          <p:nvPr/>
        </p:nvSpPr>
        <p:spPr>
          <a:xfrm>
            <a:off x="7599523" y="437995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Yapay Zekâ Korku Seviyesi (1-10)</a:t>
            </a:r>
            <a:endParaRPr lang="en-US" sz="1750" dirty="0"/>
          </a:p>
        </p:txBody>
      </p:sp>
      <p:sp>
        <p:nvSpPr>
          <p:cNvPr id="8" name="Text 6"/>
          <p:cNvSpPr/>
          <p:nvPr/>
        </p:nvSpPr>
        <p:spPr>
          <a:xfrm>
            <a:off x="7599523" y="482215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Teknoloji İlgisi (1-10)</a:t>
            </a:r>
            <a:endParaRPr lang="en-US" sz="1750" dirty="0"/>
          </a:p>
        </p:txBody>
      </p:sp>
      <p:sp>
        <p:nvSpPr>
          <p:cNvPr id="9" name="Text 7"/>
          <p:cNvSpPr/>
          <p:nvPr/>
        </p:nvSpPr>
        <p:spPr>
          <a:xfrm>
            <a:off x="7599523" y="526435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Sosyal Medya Kullanım Süresi (saat/gün)</a:t>
            </a:r>
            <a:endParaRPr lang="en-US" sz="1750" dirty="0"/>
          </a:p>
        </p:txBody>
      </p:sp>
      <p:sp>
        <p:nvSpPr>
          <p:cNvPr id="10" name="Text 8"/>
          <p:cNvSpPr/>
          <p:nvPr/>
        </p:nvSpPr>
        <p:spPr>
          <a:xfrm>
            <a:off x="7599523" y="570654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AI Kullanım Sıklığı (hafta/ke)z</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2" y="641868"/>
            <a:ext cx="7556421" cy="1346835"/>
          </a:xfrm>
          <a:prstGeom prst="rect">
            <a:avLst/>
          </a:prstGeom>
          <a:noFill/>
          <a:ln/>
        </p:spPr>
        <p:txBody>
          <a:bodyPr wrap="square" lIns="0" tIns="0" rIns="0" bIns="0" rtlCol="0" anchor="t"/>
          <a:lstStyle/>
          <a:p>
            <a:pPr>
              <a:lnSpc>
                <a:spcPts val="5300"/>
              </a:lnSpc>
            </a:pPr>
            <a:r>
              <a:rPr lang="en-US" sz="4400" dirty="0"/>
              <a:t>Statistical Methods Used</a:t>
            </a:r>
            <a:endParaRPr lang="en-US" sz="4200" dirty="0"/>
          </a:p>
        </p:txBody>
      </p:sp>
      <p:pic>
        <p:nvPicPr>
          <p:cNvPr id="4" name="Image 1" descr="preencoded.png"/>
          <p:cNvPicPr>
            <a:picLocks noChangeAspect="1"/>
          </p:cNvPicPr>
          <p:nvPr/>
        </p:nvPicPr>
        <p:blipFill>
          <a:blip r:embed="rId4"/>
          <a:stretch>
            <a:fillRect/>
          </a:stretch>
        </p:blipFill>
        <p:spPr>
          <a:xfrm>
            <a:off x="6280192" y="2311839"/>
            <a:ext cx="538639" cy="538639"/>
          </a:xfrm>
          <a:prstGeom prst="rect">
            <a:avLst/>
          </a:prstGeom>
        </p:spPr>
      </p:pic>
      <p:sp>
        <p:nvSpPr>
          <p:cNvPr id="5" name="Text 1"/>
          <p:cNvSpPr/>
          <p:nvPr/>
        </p:nvSpPr>
        <p:spPr>
          <a:xfrm>
            <a:off x="6280192" y="3065859"/>
            <a:ext cx="2339221" cy="336590"/>
          </a:xfrm>
          <a:prstGeom prst="rect">
            <a:avLst/>
          </a:prstGeom>
          <a:noFill/>
          <a:ln/>
        </p:spPr>
        <p:txBody>
          <a:bodyPr wrap="none" lIns="0" tIns="0" rIns="0" bIns="0" rtlCol="0" anchor="t"/>
          <a:lstStyle/>
          <a:p>
            <a:pPr>
              <a:lnSpc>
                <a:spcPts val="2650"/>
              </a:lnSpc>
            </a:pPr>
            <a:r>
              <a:rPr lang="en-US" sz="2400" dirty="0"/>
              <a:t>t-Tests</a:t>
            </a:r>
            <a:endParaRPr lang="en-US" sz="2100" dirty="0"/>
          </a:p>
        </p:txBody>
      </p:sp>
      <p:sp>
        <p:nvSpPr>
          <p:cNvPr id="6" name="Text 2"/>
          <p:cNvSpPr/>
          <p:nvPr/>
        </p:nvSpPr>
        <p:spPr>
          <a:xfrm>
            <a:off x="6280192" y="3531634"/>
            <a:ext cx="2339221" cy="1034415"/>
          </a:xfrm>
          <a:prstGeom prst="rect">
            <a:avLst/>
          </a:prstGeom>
          <a:noFill/>
          <a:ln/>
        </p:spPr>
        <p:txBody>
          <a:bodyPr wrap="square" lIns="0" tIns="0" rIns="0" bIns="0" rtlCol="0" anchor="t"/>
          <a:lstStyle/>
          <a:p>
            <a:pPr>
              <a:lnSpc>
                <a:spcPts val="2700"/>
              </a:lnSpc>
            </a:pPr>
            <a:r>
              <a:rPr lang="en-US" sz="1600" dirty="0"/>
              <a:t>Used for individual and group comparisons.</a:t>
            </a:r>
            <a:endParaRPr lang="en-US" sz="1650" dirty="0"/>
          </a:p>
        </p:txBody>
      </p:sp>
      <p:pic>
        <p:nvPicPr>
          <p:cNvPr id="7" name="Image 2" descr="preencoded.png"/>
          <p:cNvPicPr>
            <a:picLocks noChangeAspect="1"/>
          </p:cNvPicPr>
          <p:nvPr/>
        </p:nvPicPr>
        <p:blipFill>
          <a:blip r:embed="rId5"/>
          <a:stretch>
            <a:fillRect/>
          </a:stretch>
        </p:blipFill>
        <p:spPr>
          <a:xfrm>
            <a:off x="8888732" y="2311839"/>
            <a:ext cx="538639" cy="538639"/>
          </a:xfrm>
          <a:prstGeom prst="rect">
            <a:avLst/>
          </a:prstGeom>
        </p:spPr>
      </p:pic>
      <p:sp>
        <p:nvSpPr>
          <p:cNvPr id="8" name="Text 3"/>
          <p:cNvSpPr/>
          <p:nvPr/>
        </p:nvSpPr>
        <p:spPr>
          <a:xfrm>
            <a:off x="8888732" y="3065859"/>
            <a:ext cx="2339221" cy="336590"/>
          </a:xfrm>
          <a:prstGeom prst="rect">
            <a:avLst/>
          </a:prstGeom>
          <a:noFill/>
          <a:ln/>
        </p:spPr>
        <p:txBody>
          <a:bodyPr wrap="none" lIns="0" tIns="0" rIns="0" bIns="0" rtlCol="0" anchor="t"/>
          <a:lstStyle/>
          <a:p>
            <a:pPr>
              <a:lnSpc>
                <a:spcPts val="2650"/>
              </a:lnSpc>
            </a:pPr>
            <a:r>
              <a:rPr lang="en-US" sz="2400" dirty="0"/>
              <a:t>Correlation Analysis</a:t>
            </a:r>
            <a:endParaRPr lang="en-US" sz="2100" dirty="0"/>
          </a:p>
        </p:txBody>
      </p:sp>
      <p:sp>
        <p:nvSpPr>
          <p:cNvPr id="9" name="Text 4"/>
          <p:cNvSpPr/>
          <p:nvPr/>
        </p:nvSpPr>
        <p:spPr>
          <a:xfrm>
            <a:off x="8888732" y="3531632"/>
            <a:ext cx="2339221" cy="689610"/>
          </a:xfrm>
          <a:prstGeom prst="rect">
            <a:avLst/>
          </a:prstGeom>
          <a:noFill/>
          <a:ln/>
        </p:spPr>
        <p:txBody>
          <a:bodyPr wrap="square" lIns="0" tIns="0" rIns="0" bIns="0" rtlCol="0" anchor="t"/>
          <a:lstStyle/>
          <a:p>
            <a:pPr>
              <a:lnSpc>
                <a:spcPts val="2700"/>
              </a:lnSpc>
            </a:pPr>
            <a:r>
              <a:rPr lang="en-US" sz="1600" dirty="0"/>
              <a:t>The strength of the relationship between variables was evaluated.</a:t>
            </a:r>
            <a:endParaRPr lang="en-US" sz="1650" dirty="0"/>
          </a:p>
        </p:txBody>
      </p:sp>
      <p:pic>
        <p:nvPicPr>
          <p:cNvPr id="10" name="Image 3" descr="preencoded.png"/>
          <p:cNvPicPr>
            <a:picLocks noChangeAspect="1"/>
          </p:cNvPicPr>
          <p:nvPr/>
        </p:nvPicPr>
        <p:blipFill>
          <a:blip r:embed="rId6"/>
          <a:stretch>
            <a:fillRect/>
          </a:stretch>
        </p:blipFill>
        <p:spPr>
          <a:xfrm>
            <a:off x="11497270" y="2311837"/>
            <a:ext cx="538639" cy="538639"/>
          </a:xfrm>
          <a:prstGeom prst="rect">
            <a:avLst/>
          </a:prstGeom>
        </p:spPr>
      </p:pic>
      <p:sp>
        <p:nvSpPr>
          <p:cNvPr id="11" name="Text 5"/>
          <p:cNvSpPr/>
          <p:nvPr/>
        </p:nvSpPr>
        <p:spPr>
          <a:xfrm>
            <a:off x="11497270" y="3065859"/>
            <a:ext cx="2339221" cy="336590"/>
          </a:xfrm>
          <a:prstGeom prst="rect">
            <a:avLst/>
          </a:prstGeom>
          <a:noFill/>
          <a:ln/>
        </p:spPr>
        <p:txBody>
          <a:bodyPr wrap="none" lIns="0" tIns="0" rIns="0" bIns="0" rtlCol="0" anchor="t"/>
          <a:lstStyle/>
          <a:p>
            <a:pPr>
              <a:lnSpc>
                <a:spcPts val="2650"/>
              </a:lnSpc>
            </a:pPr>
            <a:r>
              <a:rPr lang="en-US" sz="2400" dirty="0"/>
              <a:t>Chi-Square Test</a:t>
            </a:r>
            <a:endParaRPr lang="en-US" sz="2100" dirty="0"/>
          </a:p>
        </p:txBody>
      </p:sp>
      <p:sp>
        <p:nvSpPr>
          <p:cNvPr id="12" name="Text 6"/>
          <p:cNvSpPr/>
          <p:nvPr/>
        </p:nvSpPr>
        <p:spPr>
          <a:xfrm>
            <a:off x="11497270" y="3531632"/>
            <a:ext cx="2339221" cy="1034415"/>
          </a:xfrm>
          <a:prstGeom prst="rect">
            <a:avLst/>
          </a:prstGeom>
          <a:noFill/>
          <a:ln/>
        </p:spPr>
        <p:txBody>
          <a:bodyPr wrap="square" lIns="0" tIns="0" rIns="0" bIns="0" rtlCol="0" anchor="t"/>
          <a:lstStyle/>
          <a:p>
            <a:pPr>
              <a:lnSpc>
                <a:spcPts val="2700"/>
              </a:lnSpc>
            </a:pPr>
            <a:r>
              <a:rPr lang="en-US" sz="1600" dirty="0"/>
              <a:t>Independence of categorical variables was examined.</a:t>
            </a:r>
            <a:endParaRPr lang="en-US" sz="1650" dirty="0"/>
          </a:p>
        </p:txBody>
      </p:sp>
      <p:pic>
        <p:nvPicPr>
          <p:cNvPr id="13" name="Image 4" descr="preencoded.png"/>
          <p:cNvPicPr>
            <a:picLocks noChangeAspect="1"/>
          </p:cNvPicPr>
          <p:nvPr/>
        </p:nvPicPr>
        <p:blipFill>
          <a:blip r:embed="rId7"/>
          <a:stretch>
            <a:fillRect/>
          </a:stretch>
        </p:blipFill>
        <p:spPr>
          <a:xfrm>
            <a:off x="6280192" y="4996936"/>
            <a:ext cx="538639" cy="538639"/>
          </a:xfrm>
          <a:prstGeom prst="rect">
            <a:avLst/>
          </a:prstGeom>
        </p:spPr>
      </p:pic>
      <p:sp>
        <p:nvSpPr>
          <p:cNvPr id="14" name="Text 7"/>
          <p:cNvSpPr/>
          <p:nvPr/>
        </p:nvSpPr>
        <p:spPr>
          <a:xfrm>
            <a:off x="6280192" y="5750959"/>
            <a:ext cx="2339221" cy="673179"/>
          </a:xfrm>
          <a:prstGeom prst="rect">
            <a:avLst/>
          </a:prstGeom>
          <a:noFill/>
          <a:ln/>
        </p:spPr>
        <p:txBody>
          <a:bodyPr wrap="square" lIns="0" tIns="0" rIns="0" bIns="0" rtlCol="0" anchor="t"/>
          <a:lstStyle/>
          <a:p>
            <a:pPr>
              <a:lnSpc>
                <a:spcPts val="2650"/>
              </a:lnSpc>
            </a:pPr>
            <a:r>
              <a:rPr lang="en-US" sz="2400" dirty="0"/>
              <a:t>Linear Regression</a:t>
            </a:r>
            <a:endParaRPr lang="en-US" sz="2100" dirty="0"/>
          </a:p>
        </p:txBody>
      </p:sp>
      <p:sp>
        <p:nvSpPr>
          <p:cNvPr id="15" name="Text 8"/>
          <p:cNvSpPr/>
          <p:nvPr/>
        </p:nvSpPr>
        <p:spPr>
          <a:xfrm>
            <a:off x="6280192" y="6553321"/>
            <a:ext cx="2339221" cy="1034415"/>
          </a:xfrm>
          <a:prstGeom prst="rect">
            <a:avLst/>
          </a:prstGeom>
          <a:noFill/>
          <a:ln/>
        </p:spPr>
        <p:txBody>
          <a:bodyPr wrap="square" lIns="0" tIns="0" rIns="0" bIns="0" rtlCol="0" anchor="t"/>
          <a:lstStyle/>
          <a:p>
            <a:pPr>
              <a:lnSpc>
                <a:spcPts val="2700"/>
              </a:lnSpc>
            </a:pPr>
            <a:r>
              <a:rPr lang="en-US" sz="1600" dirty="0"/>
              <a:t>Models were built to predict AI fear.</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113</TotalTime>
  <Words>1102</Words>
  <Application>Microsoft Office PowerPoint</Application>
  <PresentationFormat>Özel</PresentationFormat>
  <Paragraphs>117</Paragraphs>
  <Slides>23</Slides>
  <Notes>19</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23</vt:i4>
      </vt:variant>
    </vt:vector>
  </HeadingPairs>
  <TitlesOfParts>
    <vt:vector size="27" baseType="lpstr">
      <vt:lpstr>Alice</vt:lpstr>
      <vt:lpstr>Lora</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ARDA UCAR</cp:lastModifiedBy>
  <cp:revision>22</cp:revision>
  <dcterms:created xsi:type="dcterms:W3CDTF">2025-04-29T11:50:29Z</dcterms:created>
  <dcterms:modified xsi:type="dcterms:W3CDTF">2025-05-22T11:02:40Z</dcterms:modified>
</cp:coreProperties>
</file>